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62" r:id="rId3"/>
    <p:sldId id="261" r:id="rId4"/>
    <p:sldId id="263" r:id="rId5"/>
    <p:sldId id="264" r:id="rId6"/>
    <p:sldId id="306" r:id="rId7"/>
    <p:sldId id="265" r:id="rId8"/>
    <p:sldId id="266" r:id="rId9"/>
    <p:sldId id="267" r:id="rId10"/>
    <p:sldId id="271" r:id="rId11"/>
    <p:sldId id="272" r:id="rId12"/>
    <p:sldId id="273" r:id="rId13"/>
    <p:sldId id="268" r:id="rId14"/>
    <p:sldId id="270" r:id="rId15"/>
    <p:sldId id="277" r:id="rId16"/>
    <p:sldId id="269" r:id="rId17"/>
    <p:sldId id="274" r:id="rId18"/>
    <p:sldId id="275" r:id="rId19"/>
    <p:sldId id="278" r:id="rId20"/>
    <p:sldId id="280" r:id="rId21"/>
    <p:sldId id="279" r:id="rId22"/>
    <p:sldId id="308" r:id="rId23"/>
    <p:sldId id="281" r:id="rId24"/>
    <p:sldId id="282" r:id="rId25"/>
    <p:sldId id="283" r:id="rId26"/>
    <p:sldId id="286" r:id="rId27"/>
    <p:sldId id="284" r:id="rId28"/>
    <p:sldId id="285" r:id="rId29"/>
    <p:sldId id="287" r:id="rId30"/>
    <p:sldId id="288" r:id="rId31"/>
    <p:sldId id="291" r:id="rId32"/>
    <p:sldId id="289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12" r:id="rId48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TH Sarabun New" panose="020B0500040200020003" pitchFamily="34" charset="-34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Inheritance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E2E25F-FB7B-8000-7EB5-94D81F829B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00" y="1863680"/>
            <a:ext cx="2628000" cy="36000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40D86B4-F0DB-ACB3-D803-C777383875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20" y="1863680"/>
            <a:ext cx="2628000" cy="360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378E7A-479D-FB87-05CC-9FE8F849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more specific</a:t>
            </a:r>
            <a:endParaRPr lang="th-TH" dirty="0"/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827E1371-41B9-5E29-6CD9-EFE26EFFB1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3680"/>
            <a:ext cx="2794109" cy="402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699E3-5D66-B4D5-CD01-6B19EAE34A67}"/>
              </a:ext>
            </a:extLst>
          </p:cNvPr>
          <p:cNvSpPr txBox="1"/>
          <p:nvPr/>
        </p:nvSpPr>
        <p:spPr>
          <a:xfrm>
            <a:off x="1755189" y="5886405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Brand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ACE5C-8604-DB4E-742C-D6DBC403403A}"/>
              </a:ext>
            </a:extLst>
          </p:cNvPr>
          <p:cNvSpPr txBox="1"/>
          <p:nvPr/>
        </p:nvSpPr>
        <p:spPr>
          <a:xfrm>
            <a:off x="4782000" y="5463680"/>
            <a:ext cx="2592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director , actor</a:t>
            </a:r>
            <a:endParaRPr lang="th-TH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B8A71-87E7-6379-2683-0D16DE524ABD}"/>
              </a:ext>
            </a:extLst>
          </p:cNvPr>
          <p:cNvSpPr txBox="1"/>
          <p:nvPr/>
        </p:nvSpPr>
        <p:spPr>
          <a:xfrm>
            <a:off x="8013874" y="5594017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episode name and  num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48797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0609-6AFE-C6EB-079D-EF7A2FEF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code method (create 3 Classes)</a:t>
            </a:r>
            <a:endParaRPr lang="th-TH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7F7889-C999-D452-DA38-697573C4C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20" y="1844398"/>
            <a:ext cx="3783409" cy="4127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C1B80-E6E7-96D8-69BB-37B63E1D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82" y="1844398"/>
            <a:ext cx="3632149" cy="3831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DA73C6-E8C5-AE01-9803-A791D521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84" y="1844398"/>
            <a:ext cx="3655150" cy="394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D2529F-093B-CD93-03FB-817E08C9A325}"/>
              </a:ext>
            </a:extLst>
          </p:cNvPr>
          <p:cNvSpPr txBox="1"/>
          <p:nvPr/>
        </p:nvSpPr>
        <p:spPr>
          <a:xfrm>
            <a:off x="9871788" y="5892065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 less it work!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95802-93B4-6E3D-DBA2-564E3143E343}"/>
              </a:ext>
            </a:extLst>
          </p:cNvPr>
          <p:cNvSpPr txBox="1"/>
          <p:nvPr/>
        </p:nvSpPr>
        <p:spPr>
          <a:xfrm>
            <a:off x="10273513" y="646899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3_2_if_no_Inheritance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68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D37ECC-B1BE-8E60-DD28-F061F8E9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 method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5FEE3F-D185-58B2-1649-5C8740D73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3448"/>
            <a:ext cx="10058400" cy="402336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Transfer class component to child class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ส่งต่อส่วนประกอบไปยัง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อื่น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คลาสลูก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271360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795BE2-F77A-5F10-890E-A108FC920A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CB4ED3-77C4-83E9-22AB-550A5D8E8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2430073"/>
            <a:ext cx="2628000" cy="3600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7BB6D75-205A-FEAA-CF66-F840EF776C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2430073"/>
            <a:ext cx="2628000" cy="3600000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C9E84C-A72C-8C72-594D-B9974AEB5F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2430073"/>
            <a:ext cx="2628000" cy="36000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C023AE-A45E-7512-AE51-2F4C378458D9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3247147" y="1907512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2DE25C-1B3F-7E5F-561E-8BB759CA79E3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3247147" y="1907512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D0E2ED-ADCA-B454-BB01-A7C2D9DD4F59}"/>
              </a:ext>
            </a:extLst>
          </p:cNvPr>
          <p:cNvCxnSpPr>
            <a:stCxn id="4" idx="3"/>
            <a:endCxn id="10" idx="0"/>
          </p:cNvCxnSpPr>
          <p:nvPr/>
        </p:nvCxnSpPr>
        <p:spPr>
          <a:xfrm>
            <a:off x="3247147" y="1907512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3F043A-F86B-8180-14DD-CF029F639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11" y="523127"/>
            <a:ext cx="978284" cy="97828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2D71A55-725B-48DF-0B05-D73C65A0F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41" y="515667"/>
            <a:ext cx="985744" cy="985744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6C47818C-330A-A3F1-F679-41F057181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04" y="477320"/>
            <a:ext cx="1162137" cy="116213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B45F6210-4535-1688-52FE-65C3912F8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52" y="3866147"/>
            <a:ext cx="1513090" cy="15130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428ABC-E4CD-7F51-EAD4-9DCEABB8A87E}"/>
              </a:ext>
            </a:extLst>
          </p:cNvPr>
          <p:cNvSpPr/>
          <p:nvPr/>
        </p:nvSpPr>
        <p:spPr>
          <a:xfrm>
            <a:off x="3933974" y="2960914"/>
            <a:ext cx="7776755" cy="146701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5FC7D-3E9C-0806-9270-2B6E7EDD3556}"/>
              </a:ext>
            </a:extLst>
          </p:cNvPr>
          <p:cNvSpPr txBox="1"/>
          <p:nvPr/>
        </p:nvSpPr>
        <p:spPr>
          <a:xfrm>
            <a:off x="10689072" y="3866147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Same!</a:t>
            </a:r>
            <a:endParaRPr lang="th-TH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9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795BE2-F77A-5F10-890E-A108FC920A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CB4ED3-77C4-83E9-22AB-550A5D8E8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1559212"/>
            <a:ext cx="2628000" cy="3600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7BB6D75-205A-FEAA-CF66-F840EF776C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1559212"/>
            <a:ext cx="2628000" cy="3600000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C9E84C-A72C-8C72-594D-B9974AEB5F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1559212"/>
            <a:ext cx="2628000" cy="36000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2C023AE-A45E-7512-AE51-2F4C378458D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247147" y="1036651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2DE25C-1B3F-7E5F-561E-8BB759CA79E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247147" y="1036651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D0E2ED-ADCA-B454-BB01-A7C2D9DD4F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247147" y="1036651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E5FC7D-3E9C-0806-9270-2B6E7EDD3556}"/>
              </a:ext>
            </a:extLst>
          </p:cNvPr>
          <p:cNvSpPr txBox="1"/>
          <p:nvPr/>
        </p:nvSpPr>
        <p:spPr>
          <a:xfrm>
            <a:off x="11031568" y="315147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82ACE-142C-6709-9E42-77EBB99FE5C7}"/>
              </a:ext>
            </a:extLst>
          </p:cNvPr>
          <p:cNvSpPr txBox="1"/>
          <p:nvPr/>
        </p:nvSpPr>
        <p:spPr>
          <a:xfrm>
            <a:off x="859895" y="3694421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Parent Class</a:t>
            </a:r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CBD35-B1C1-081C-4A32-1712BDDBE27B}"/>
              </a:ext>
            </a:extLst>
          </p:cNvPr>
          <p:cNvSpPr txBox="1"/>
          <p:nvPr/>
        </p:nvSpPr>
        <p:spPr>
          <a:xfrm>
            <a:off x="4282117" y="5159212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B069E-1226-21D2-079E-BE0C049CC2AA}"/>
              </a:ext>
            </a:extLst>
          </p:cNvPr>
          <p:cNvSpPr txBox="1"/>
          <p:nvPr/>
        </p:nvSpPr>
        <p:spPr>
          <a:xfrm>
            <a:off x="7121633" y="5236574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9B384-86ED-01A5-683A-C7C708EF4D39}"/>
              </a:ext>
            </a:extLst>
          </p:cNvPr>
          <p:cNvSpPr txBox="1"/>
          <p:nvPr/>
        </p:nvSpPr>
        <p:spPr>
          <a:xfrm>
            <a:off x="9981601" y="5236573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  <a:endParaRPr lang="th-TH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E11BF-A9DB-5C4E-EF4F-3AF0A057C5E2}"/>
              </a:ext>
            </a:extLst>
          </p:cNvPr>
          <p:cNvSpPr txBox="1"/>
          <p:nvPr/>
        </p:nvSpPr>
        <p:spPr>
          <a:xfrm>
            <a:off x="3401947" y="558714"/>
            <a:ext cx="237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inherit (</a:t>
            </a:r>
            <a:r>
              <a:rPr lang="th-TH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สืบทอด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415038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BDA1-072B-633F-3F9C-82AE76CC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39A4-E95D-2AD6-6872-FC74B9CB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45734"/>
            <a:ext cx="11518084" cy="145075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child_class_name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[modifier1] [base_class_name1] , [modifier2] [base_class_name2] ...{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class component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4E58-C24E-63B9-7F4B-B09215F5021F}"/>
              </a:ext>
            </a:extLst>
          </p:cNvPr>
          <p:cNvSpPr txBox="1"/>
          <p:nvPr/>
        </p:nvSpPr>
        <p:spPr>
          <a:xfrm>
            <a:off x="302004" y="3866892"/>
            <a:ext cx="4395831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BAF3-44CC-9F7C-B1D4-454CC7815410}"/>
              </a:ext>
            </a:extLst>
          </p:cNvPr>
          <p:cNvSpPr txBox="1"/>
          <p:nvPr/>
        </p:nvSpPr>
        <p:spPr>
          <a:xfrm>
            <a:off x="5589165" y="3866892"/>
            <a:ext cx="609460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412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586C7F6-E438-4999-77F2-2DD413E7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3" y="661173"/>
            <a:ext cx="978284" cy="97828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777AF-C4F6-C699-9301-BFB7F2AD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3" y="2422342"/>
            <a:ext cx="985744" cy="98574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CEDC517-90E8-220B-5096-ABB249D9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16" y="4526806"/>
            <a:ext cx="1162137" cy="11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4BFB1-EA2F-4393-43B5-1DA1AB6CF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10" y="415581"/>
            <a:ext cx="5193190" cy="53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0829F8-63BA-E2F1-9DA2-1F1C03F3B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877" y="666144"/>
            <a:ext cx="978284" cy="97828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A2EED3-C9CD-116A-5840-E3CCCFB1B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7" y="2200058"/>
            <a:ext cx="985744" cy="98574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1F8280C-907D-E774-AAC0-F19A15D30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24" y="4004292"/>
            <a:ext cx="1162137" cy="11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20279-3C6F-445D-666F-FE01A24B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62" y="347352"/>
            <a:ext cx="7343775" cy="567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468DC-61A3-B377-6318-7517B094BBD6}"/>
              </a:ext>
            </a:extLst>
          </p:cNvPr>
          <p:cNvSpPr txBox="1"/>
          <p:nvPr/>
        </p:nvSpPr>
        <p:spPr>
          <a:xfrm>
            <a:off x="8737522" y="5607081"/>
            <a:ext cx="239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 can use play();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15063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FD503A-EF4F-2BCD-4844-95356CF5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5" y="185415"/>
            <a:ext cx="2924982" cy="3444194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4FA700-4AAA-B7CA-BFBB-592EB9C0B0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3" y="1559212"/>
            <a:ext cx="2628000" cy="360000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78CEEA2-FF2D-D53E-8894-031D2A87A93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73" y="1559212"/>
            <a:ext cx="2628000" cy="3600000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00510018-B2AB-796A-E9C3-F4C32BEFA8A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3" y="1559212"/>
            <a:ext cx="2628000" cy="36000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300ADC-1B94-CE73-8B07-313944FF407C}"/>
              </a:ext>
            </a:extLst>
          </p:cNvPr>
          <p:cNvCxnSpPr>
            <a:cxnSpLocks/>
          </p:cNvCxnSpPr>
          <p:nvPr/>
        </p:nvCxnSpPr>
        <p:spPr>
          <a:xfrm>
            <a:off x="3247147" y="1020379"/>
            <a:ext cx="744192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B0AF1BA-83FE-E1FB-39AE-1F596BBC1B9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247147" y="1036651"/>
            <a:ext cx="468576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B905275-1D29-E283-ED81-F1D803949A3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247147" y="1036651"/>
            <a:ext cx="1929606" cy="5225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3BA626-70C1-3D67-F442-CD58009DCAE0}"/>
              </a:ext>
            </a:extLst>
          </p:cNvPr>
          <p:cNvSpPr txBox="1"/>
          <p:nvPr/>
        </p:nvSpPr>
        <p:spPr>
          <a:xfrm>
            <a:off x="11031568" y="315147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93E8-B963-5865-BD81-67E928C11A24}"/>
              </a:ext>
            </a:extLst>
          </p:cNvPr>
          <p:cNvSpPr txBox="1"/>
          <p:nvPr/>
        </p:nvSpPr>
        <p:spPr>
          <a:xfrm>
            <a:off x="859895" y="3694421"/>
            <a:ext cx="1789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Parent Class</a:t>
            </a:r>
          </a:p>
          <a:p>
            <a:r>
              <a:rPr lang="en-US" sz="3200" b="1" dirty="0"/>
              <a:t>Base Class</a:t>
            </a:r>
            <a:endParaRPr lang="th-T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4C3E8-6EF0-08B4-601A-2E142983EF28}"/>
              </a:ext>
            </a:extLst>
          </p:cNvPr>
          <p:cNvSpPr txBox="1"/>
          <p:nvPr/>
        </p:nvSpPr>
        <p:spPr>
          <a:xfrm>
            <a:off x="4282117" y="5159212"/>
            <a:ext cx="1941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0ABCD-EFCB-5D1D-A4A6-D22F8A4C3CD3}"/>
              </a:ext>
            </a:extLst>
          </p:cNvPr>
          <p:cNvSpPr txBox="1"/>
          <p:nvPr/>
        </p:nvSpPr>
        <p:spPr>
          <a:xfrm>
            <a:off x="7040419" y="5159212"/>
            <a:ext cx="1941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  <a:p>
            <a:endParaRPr lang="th-TH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0F259-1AA6-30F5-C106-908F9A7B365A}"/>
              </a:ext>
            </a:extLst>
          </p:cNvPr>
          <p:cNvSpPr txBox="1"/>
          <p:nvPr/>
        </p:nvSpPr>
        <p:spPr>
          <a:xfrm>
            <a:off x="9798721" y="5141914"/>
            <a:ext cx="1941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Child Class</a:t>
            </a:r>
          </a:p>
          <a:p>
            <a:r>
              <a:rPr lang="en-US" sz="3200" b="1" dirty="0"/>
              <a:t>Derived Class</a:t>
            </a:r>
            <a:endParaRPr lang="th-TH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6BA9A-57FA-96F5-8A89-C3AED8B1616F}"/>
              </a:ext>
            </a:extLst>
          </p:cNvPr>
          <p:cNvSpPr txBox="1"/>
          <p:nvPr/>
        </p:nvSpPr>
        <p:spPr>
          <a:xfrm>
            <a:off x="3401947" y="558714"/>
            <a:ext cx="237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inherit (</a:t>
            </a:r>
            <a:r>
              <a:rPr lang="th-TH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สืบทอด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35460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DC3A-29A8-6E67-A303-76D2E849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</p:spTree>
    <p:extLst>
      <p:ext uri="{BB962C8B-B14F-4D97-AF65-F5344CB8AC3E}">
        <p14:creationId xmlns:p14="http://schemas.microsoft.com/office/powerpoint/2010/main" val="123981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ephant Penguin Meme |  BASE CLASS; CHILD CLASS; BASE CLASS | image tagged in elephant penguin meme | made w/ Imgflip meme maker">
            <a:extLst>
              <a:ext uri="{FF2B5EF4-FFF2-40B4-BE49-F238E27FC236}">
                <a16:creationId xmlns:a16="http://schemas.microsoft.com/office/drawing/2014/main" id="{71F4CD9C-54EF-582D-B416-82A110FA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9" y="323436"/>
            <a:ext cx="8295881" cy="62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9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C0DCE-4191-FC96-BE3F-7684E895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3" y="1919243"/>
            <a:ext cx="6357457" cy="201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D3A5A-779A-E0CE-6FA3-EE9D9CDA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" y="4040565"/>
            <a:ext cx="6370715" cy="253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31D3E-DBFF-D5DA-5879-95A8B0EA0EBE}"/>
              </a:ext>
            </a:extLst>
          </p:cNvPr>
          <p:cNvSpPr txBox="1"/>
          <p:nvPr/>
        </p:nvSpPr>
        <p:spPr>
          <a:xfrm>
            <a:off x="7442879" y="2751727"/>
            <a:ext cx="200287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009-EB0E-93A9-31BB-5E5A381625D5}"/>
              </a:ext>
            </a:extLst>
          </p:cNvPr>
          <p:cNvSpPr txBox="1"/>
          <p:nvPr/>
        </p:nvSpPr>
        <p:spPr>
          <a:xfrm>
            <a:off x="7251583" y="354646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Result:</a:t>
            </a:r>
            <a:endParaRPr lang="th-TH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4F9E4-3CE2-97A1-C291-73805A89EE04}"/>
              </a:ext>
            </a:extLst>
          </p:cNvPr>
          <p:cNvSpPr txBox="1"/>
          <p:nvPr/>
        </p:nvSpPr>
        <p:spPr>
          <a:xfrm>
            <a:off x="7251583" y="207478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Code: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4C85-2218-DC79-CD91-F56C73C839CC}"/>
              </a:ext>
            </a:extLst>
          </p:cNvPr>
          <p:cNvSpPr txBox="1"/>
          <p:nvPr/>
        </p:nvSpPr>
        <p:spPr>
          <a:xfrm>
            <a:off x="7442879" y="4166534"/>
            <a:ext cx="4435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default constructor of [media] class</a:t>
            </a:r>
            <a:endParaRPr lang="th-TH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02178-F3C3-B855-9953-4333F77DE8D4}"/>
              </a:ext>
            </a:extLst>
          </p:cNvPr>
          <p:cNvSpPr txBox="1"/>
          <p:nvPr/>
        </p:nvSpPr>
        <p:spPr>
          <a:xfrm>
            <a:off x="9573821" y="6488668"/>
            <a:ext cx="258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3_3_</a:t>
            </a:r>
            <a:r>
              <a:rPr lang="th-TH" dirty="0" err="1"/>
              <a:t>all</a:t>
            </a:r>
            <a:r>
              <a:rPr lang="th-TH" dirty="0"/>
              <a:t>_</a:t>
            </a:r>
            <a:r>
              <a:rPr lang="th-TH" dirty="0" err="1"/>
              <a:t>public</a:t>
            </a:r>
            <a:r>
              <a:rPr lang="th-TH" dirty="0"/>
              <a:t>_</a:t>
            </a:r>
            <a:r>
              <a:rPr lang="th-TH" dirty="0" err="1"/>
              <a:t>for</a:t>
            </a:r>
            <a:r>
              <a:rPr lang="th-TH" dirty="0"/>
              <a:t>_</a:t>
            </a:r>
            <a:r>
              <a:rPr lang="th-TH" dirty="0" err="1"/>
              <a:t>understanding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429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C0DCE-4191-FC96-BE3F-7684E895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3" y="1919243"/>
            <a:ext cx="6357457" cy="2015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D3A5A-779A-E0CE-6FA3-EE9D9CDA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" y="4040565"/>
            <a:ext cx="6370715" cy="253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31D3E-DBFF-D5DA-5879-95A8B0EA0EBE}"/>
              </a:ext>
            </a:extLst>
          </p:cNvPr>
          <p:cNvSpPr txBox="1"/>
          <p:nvPr/>
        </p:nvSpPr>
        <p:spPr>
          <a:xfrm>
            <a:off x="7442879" y="2751727"/>
            <a:ext cx="200287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009-EB0E-93A9-31BB-5E5A381625D5}"/>
              </a:ext>
            </a:extLst>
          </p:cNvPr>
          <p:cNvSpPr txBox="1"/>
          <p:nvPr/>
        </p:nvSpPr>
        <p:spPr>
          <a:xfrm>
            <a:off x="7251583" y="354646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Result:</a:t>
            </a:r>
            <a:endParaRPr lang="th-TH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4F9E4-3CE2-97A1-C291-73805A89EE04}"/>
              </a:ext>
            </a:extLst>
          </p:cNvPr>
          <p:cNvSpPr txBox="1"/>
          <p:nvPr/>
        </p:nvSpPr>
        <p:spPr>
          <a:xfrm>
            <a:off x="7251583" y="207478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Code:</a:t>
            </a:r>
            <a:endParaRPr lang="th-T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4C85-2218-DC79-CD91-F56C73C839CC}"/>
              </a:ext>
            </a:extLst>
          </p:cNvPr>
          <p:cNvSpPr txBox="1"/>
          <p:nvPr/>
        </p:nvSpPr>
        <p:spPr>
          <a:xfrm>
            <a:off x="7442879" y="4166534"/>
            <a:ext cx="4435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 err="1"/>
              <a:t>default</a:t>
            </a:r>
            <a:r>
              <a:rPr lang="th-TH" sz="2800" b="1" dirty="0"/>
              <a:t> </a:t>
            </a:r>
            <a:r>
              <a:rPr lang="th-TH" sz="2800" b="1" dirty="0" err="1"/>
              <a:t>constructor</a:t>
            </a:r>
            <a:r>
              <a:rPr lang="th-TH" sz="2800" b="1" dirty="0"/>
              <a:t> of [</a:t>
            </a:r>
            <a:r>
              <a:rPr lang="th-TH" sz="2800" b="1" dirty="0" err="1"/>
              <a:t>media</a:t>
            </a:r>
            <a:r>
              <a:rPr lang="th-TH" sz="2800" b="1" dirty="0"/>
              <a:t>] </a:t>
            </a:r>
            <a:r>
              <a:rPr lang="th-TH" sz="2800" b="1" dirty="0" err="1"/>
              <a:t>class</a:t>
            </a:r>
            <a:endParaRPr lang="th-TH" sz="2800" b="1" dirty="0"/>
          </a:p>
          <a:p>
            <a:r>
              <a:rPr lang="th-TH" sz="2800" b="1" dirty="0" err="1"/>
              <a:t>default</a:t>
            </a:r>
            <a:r>
              <a:rPr lang="th-TH" sz="2800" b="1" dirty="0"/>
              <a:t> </a:t>
            </a:r>
            <a:r>
              <a:rPr lang="th-TH" sz="2800" b="1" dirty="0" err="1"/>
              <a:t>constructor</a:t>
            </a:r>
            <a:r>
              <a:rPr lang="th-TH" sz="2800" b="1" dirty="0"/>
              <a:t> of [</a:t>
            </a:r>
            <a:r>
              <a:rPr lang="th-TH" sz="2800" b="1" dirty="0" err="1"/>
              <a:t>movie</a:t>
            </a:r>
            <a:r>
              <a:rPr lang="th-TH" sz="2800" b="1" dirty="0"/>
              <a:t>] </a:t>
            </a:r>
            <a:r>
              <a:rPr lang="th-TH" sz="2800" b="1" dirty="0" err="1"/>
              <a:t>class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35915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2240-C6C7-4EB1-2EA0-C471AFD067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833" y="214604"/>
            <a:ext cx="10058400" cy="766341"/>
          </a:xfrm>
        </p:spPr>
        <p:txBody>
          <a:bodyPr/>
          <a:lstStyle/>
          <a:p>
            <a:r>
              <a:rPr lang="en-US" dirty="0"/>
              <a:t>Constructor (default constructor)</a:t>
            </a:r>
            <a:endParaRPr lang="th-TH" dirty="0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B45AED00-5505-9AE1-86FA-9C8A5EFF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24" y="1123635"/>
            <a:ext cx="2774457" cy="3718953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55E04A7-C78E-0D76-3ACF-92A2BE8A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35" y="1123635"/>
            <a:ext cx="2876605" cy="46107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FECD70-E316-0849-ACD6-FDD1C9183C86}"/>
              </a:ext>
            </a:extLst>
          </p:cNvPr>
          <p:cNvSpPr txBox="1"/>
          <p:nvPr/>
        </p:nvSpPr>
        <p:spPr>
          <a:xfrm>
            <a:off x="1649326" y="5877054"/>
            <a:ext cx="197522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Child Class</a:t>
            </a:r>
            <a:endParaRPr lang="th-TH" sz="4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22765-3E6B-C0F5-31F8-E05BB5504726}"/>
              </a:ext>
            </a:extLst>
          </p:cNvPr>
          <p:cNvSpPr txBox="1"/>
          <p:nvPr/>
        </p:nvSpPr>
        <p:spPr>
          <a:xfrm>
            <a:off x="8930043" y="4995884"/>
            <a:ext cx="186621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/>
              <a:t>Base Class</a:t>
            </a:r>
            <a:endParaRPr lang="th-TH" sz="4000" b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0F1B830-26B4-988E-A8F6-6E40ABFCAF56}"/>
              </a:ext>
            </a:extLst>
          </p:cNvPr>
          <p:cNvCxnSpPr/>
          <p:nvPr/>
        </p:nvCxnSpPr>
        <p:spPr>
          <a:xfrm flipV="1">
            <a:off x="3917659" y="4060272"/>
            <a:ext cx="4689446" cy="78231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7D91BB-89AB-C7E9-C4A9-5C33B0F97A48}"/>
              </a:ext>
            </a:extLst>
          </p:cNvPr>
          <p:cNvSpPr txBox="1"/>
          <p:nvPr/>
        </p:nvSpPr>
        <p:spPr>
          <a:xfrm>
            <a:off x="4653050" y="3518176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Always call one constructor</a:t>
            </a:r>
            <a:endParaRPr lang="th-TH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A9CF19-C288-C5BC-0793-DC154C9030D2}"/>
              </a:ext>
            </a:extLst>
          </p:cNvPr>
          <p:cNvSpPr txBox="1"/>
          <p:nvPr/>
        </p:nvSpPr>
        <p:spPr>
          <a:xfrm>
            <a:off x="4746850" y="4989635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เรียก 1 </a:t>
            </a:r>
            <a:r>
              <a:rPr lang="en-US" sz="2800" b="1" dirty="0"/>
              <a:t>constructor </a:t>
            </a:r>
            <a:r>
              <a:rPr lang="th-TH" sz="2800" b="1" dirty="0"/>
              <a:t>เสมอ</a:t>
            </a:r>
          </a:p>
        </p:txBody>
      </p:sp>
    </p:spTree>
    <p:extLst>
      <p:ext uri="{BB962C8B-B14F-4D97-AF65-F5344CB8AC3E}">
        <p14:creationId xmlns:p14="http://schemas.microsoft.com/office/powerpoint/2010/main" val="134297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7CE7-6B9B-79D5-4130-D3EF097E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D687E-B3E1-1A03-6A3C-7B2CD1E90BA2}"/>
              </a:ext>
            </a:extLst>
          </p:cNvPr>
          <p:cNvSpPr/>
          <p:nvPr/>
        </p:nvSpPr>
        <p:spPr>
          <a:xfrm>
            <a:off x="646438" y="2214693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Variable declaration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EEFC2-F6DD-76CB-1560-941C816E56F2}"/>
              </a:ext>
            </a:extLst>
          </p:cNvPr>
          <p:cNvSpPr/>
          <p:nvPr/>
        </p:nvSpPr>
        <p:spPr>
          <a:xfrm>
            <a:off x="4027230" y="2118218"/>
            <a:ext cx="2291961" cy="3951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class constructor function</a:t>
            </a:r>
            <a:endParaRPr lang="th-TH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85929-1E5C-8ACB-0535-4D4485DF0E2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84962" y="2990674"/>
            <a:ext cx="134226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1D05504-6176-6EF6-E931-7E8856ECFE2A}"/>
              </a:ext>
            </a:extLst>
          </p:cNvPr>
          <p:cNvSpPr/>
          <p:nvPr/>
        </p:nvSpPr>
        <p:spPr>
          <a:xfrm>
            <a:off x="7661459" y="2118219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Base Class 1 Constructor</a:t>
            </a:r>
            <a:endParaRPr lang="th-TH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91B8C-D7BB-2231-568E-2208CD6615A5}"/>
              </a:ext>
            </a:extLst>
          </p:cNvPr>
          <p:cNvCxnSpPr>
            <a:cxnSpLocks/>
          </p:cNvCxnSpPr>
          <p:nvPr/>
        </p:nvCxnSpPr>
        <p:spPr>
          <a:xfrm>
            <a:off x="6319191" y="2361499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39BDD-FF18-E629-EFA9-927C94BCC6F6}"/>
              </a:ext>
            </a:extLst>
          </p:cNvPr>
          <p:cNvSpPr/>
          <p:nvPr/>
        </p:nvSpPr>
        <p:spPr>
          <a:xfrm>
            <a:off x="7661459" y="4324524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Base Class 2 Constructor</a:t>
            </a:r>
            <a:endParaRPr lang="th-TH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ED8EF-5DE6-C167-1EE8-085BBB26D9B3}"/>
              </a:ext>
            </a:extLst>
          </p:cNvPr>
          <p:cNvSpPr/>
          <p:nvPr/>
        </p:nvSpPr>
        <p:spPr>
          <a:xfrm>
            <a:off x="646438" y="4324524"/>
            <a:ext cx="2038524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Return stack</a:t>
            </a:r>
            <a:endParaRPr lang="th-TH" sz="3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BDDE4-A301-9EFF-0BD8-64B7BFF3810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684962" y="5196979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FCFFC1-57DE-3988-EA97-0CC92636A3A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699984" y="2265308"/>
            <a:ext cx="7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020FBD-26B9-04EA-AD03-D36E8DB00053}"/>
              </a:ext>
            </a:extLst>
          </p:cNvPr>
          <p:cNvSpPr txBox="1"/>
          <p:nvPr/>
        </p:nvSpPr>
        <p:spPr>
          <a:xfrm>
            <a:off x="10409061" y="1803643"/>
            <a:ext cx="11683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Sub class</a:t>
            </a:r>
          </a:p>
          <a:p>
            <a:pPr algn="ctr"/>
            <a:r>
              <a:rPr lang="en-US" dirty="0"/>
              <a:t>Constructor</a:t>
            </a:r>
          </a:p>
          <a:p>
            <a:pPr algn="ctr"/>
            <a:r>
              <a:rPr lang="en-US" dirty="0"/>
              <a:t>(if available)</a:t>
            </a:r>
            <a:endParaRPr lang="th-TH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90DDD0-D63F-0EB6-9FA3-49028A26A50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699984" y="4518562"/>
            <a:ext cx="7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210F24-A13A-350F-B05D-DF3B94D4EDDB}"/>
              </a:ext>
            </a:extLst>
          </p:cNvPr>
          <p:cNvSpPr txBox="1"/>
          <p:nvPr/>
        </p:nvSpPr>
        <p:spPr>
          <a:xfrm>
            <a:off x="10409061" y="4056897"/>
            <a:ext cx="11683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Sub class</a:t>
            </a:r>
          </a:p>
          <a:p>
            <a:pPr algn="ctr"/>
            <a:r>
              <a:rPr lang="en-US" dirty="0"/>
              <a:t>Constructor</a:t>
            </a:r>
          </a:p>
          <a:p>
            <a:pPr algn="ctr"/>
            <a:r>
              <a:rPr lang="en-US" dirty="0"/>
              <a:t>(if available)</a:t>
            </a:r>
            <a:endParaRPr lang="th-TH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43AFE7B-3AD4-7684-975E-DBDBA606A9BF}"/>
              </a:ext>
            </a:extLst>
          </p:cNvPr>
          <p:cNvCxnSpPr>
            <a:stCxn id="24" idx="2"/>
          </p:cNvCxnSpPr>
          <p:nvPr/>
        </p:nvCxnSpPr>
        <p:spPr>
          <a:xfrm rot="5400000">
            <a:off x="10243988" y="2182970"/>
            <a:ext cx="205261" cy="1293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439EE3-D7E9-301F-C16C-F87EF2857509}"/>
              </a:ext>
            </a:extLst>
          </p:cNvPr>
          <p:cNvCxnSpPr>
            <a:stCxn id="31" idx="2"/>
          </p:cNvCxnSpPr>
          <p:nvPr/>
        </p:nvCxnSpPr>
        <p:spPr>
          <a:xfrm rot="5400000">
            <a:off x="10248182" y="4432030"/>
            <a:ext cx="196872" cy="1293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9C20603-1D3B-A8A9-B7DA-E2ABAAFCC6C1}"/>
              </a:ext>
            </a:extLst>
          </p:cNvPr>
          <p:cNvCxnSpPr/>
          <p:nvPr/>
        </p:nvCxnSpPr>
        <p:spPr>
          <a:xfrm rot="10800000">
            <a:off x="6319191" y="2625754"/>
            <a:ext cx="1342268" cy="103184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0E5D0E-7494-05DC-35C2-F116A99A8391}"/>
              </a:ext>
            </a:extLst>
          </p:cNvPr>
          <p:cNvCxnSpPr>
            <a:cxnSpLocks/>
          </p:cNvCxnSpPr>
          <p:nvPr/>
        </p:nvCxnSpPr>
        <p:spPr>
          <a:xfrm>
            <a:off x="6319191" y="4554950"/>
            <a:ext cx="1342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5A03906-7809-D2A4-D461-A8529401B1E6}"/>
              </a:ext>
            </a:extLst>
          </p:cNvPr>
          <p:cNvCxnSpPr/>
          <p:nvPr/>
        </p:nvCxnSpPr>
        <p:spPr>
          <a:xfrm rot="10800000">
            <a:off x="6319191" y="4819205"/>
            <a:ext cx="1342268" cy="103184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28D42B-08DD-05CA-5BA3-8320B232A7D2}"/>
              </a:ext>
            </a:extLst>
          </p:cNvPr>
          <p:cNvSpPr txBox="1"/>
          <p:nvPr/>
        </p:nvSpPr>
        <p:spPr>
          <a:xfrm>
            <a:off x="3223959" y="2434585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1DC06-6AE2-3223-30B4-9BE854515093}"/>
              </a:ext>
            </a:extLst>
          </p:cNvPr>
          <p:cNvSpPr txBox="1"/>
          <p:nvPr/>
        </p:nvSpPr>
        <p:spPr>
          <a:xfrm>
            <a:off x="6794976" y="1809201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452F1-32F6-03D7-1884-02EB211886D6}"/>
              </a:ext>
            </a:extLst>
          </p:cNvPr>
          <p:cNvSpPr txBox="1"/>
          <p:nvPr/>
        </p:nvSpPr>
        <p:spPr>
          <a:xfrm>
            <a:off x="6782304" y="4056897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  <a:endParaRPr lang="th-TH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EFF1A-692B-2237-FB2C-32B055B2F14B}"/>
              </a:ext>
            </a:extLst>
          </p:cNvPr>
          <p:cNvSpPr txBox="1"/>
          <p:nvPr/>
        </p:nvSpPr>
        <p:spPr>
          <a:xfrm>
            <a:off x="3224984" y="4687839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287350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9D23-AFDD-9511-F989-F76DB414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619-DCE3-2020-C481-0C5BD499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25" y="1937305"/>
            <a:ext cx="6125641" cy="49479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San"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loso"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"LOSO"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4FDD3-F773-C918-4E3F-4E17EDABB404}"/>
              </a:ext>
            </a:extLst>
          </p:cNvPr>
          <p:cNvSpPr txBox="1"/>
          <p:nvPr/>
        </p:nvSpPr>
        <p:spPr>
          <a:xfrm>
            <a:off x="498725" y="2678135"/>
            <a:ext cx="1125551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4 parameter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playing_sec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F9D3E-C387-3FB4-8C0E-CE199B354292}"/>
              </a:ext>
            </a:extLst>
          </p:cNvPr>
          <p:cNvSpPr txBox="1"/>
          <p:nvPr/>
        </p:nvSpPr>
        <p:spPr>
          <a:xfrm>
            <a:off x="267989" y="5619458"/>
            <a:ext cx="1133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But can we use existed media constructor? / </a:t>
            </a:r>
            <a:r>
              <a:rPr lang="th-TH" sz="3200" dirty="0"/>
              <a:t>แล้วสามารถใช้ </a:t>
            </a:r>
            <a:r>
              <a:rPr lang="en-US" sz="3200" dirty="0"/>
              <a:t>constructor </a:t>
            </a:r>
            <a:r>
              <a:rPr lang="th-TH" sz="3200" dirty="0"/>
              <a:t>ของ </a:t>
            </a:r>
            <a:r>
              <a:rPr lang="en-US" sz="3200" dirty="0"/>
              <a:t>media </a:t>
            </a:r>
            <a:r>
              <a:rPr lang="th-TH" sz="3200" dirty="0"/>
              <a:t>ได้หรือไม่</a:t>
            </a:r>
          </a:p>
        </p:txBody>
      </p:sp>
    </p:spTree>
    <p:extLst>
      <p:ext uri="{BB962C8B-B14F-4D97-AF65-F5344CB8AC3E}">
        <p14:creationId xmlns:p14="http://schemas.microsoft.com/office/powerpoint/2010/main" val="115455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FFBB-D85A-C7A7-C20C-7E0080A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85B84-79A6-BA12-0BE9-702F69E39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0683"/>
            <a:ext cx="8296275" cy="2495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011FA-EE7A-C437-6B4D-17FF5F53EC25}"/>
              </a:ext>
            </a:extLst>
          </p:cNvPr>
          <p:cNvSpPr txBox="1"/>
          <p:nvPr/>
        </p:nvSpPr>
        <p:spPr>
          <a:xfrm>
            <a:off x="1097280" y="4730621"/>
            <a:ext cx="7990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Can we use this constructor in </a:t>
            </a:r>
            <a:r>
              <a:rPr lang="en-US" sz="4000" b="1" u="sng" dirty="0"/>
              <a:t>song</a:t>
            </a:r>
            <a:r>
              <a:rPr lang="en-US" sz="4000" dirty="0"/>
              <a:t> class?</a:t>
            </a:r>
          </a:p>
          <a:p>
            <a:r>
              <a:rPr lang="th-TH" sz="4000" dirty="0"/>
              <a:t>เราสามารถใช้ </a:t>
            </a:r>
            <a:r>
              <a:rPr lang="en-US" sz="4000" dirty="0"/>
              <a:t>constructor </a:t>
            </a:r>
            <a:r>
              <a:rPr lang="th-TH" sz="4000" dirty="0"/>
              <a:t>นี้ใน </a:t>
            </a:r>
            <a:r>
              <a:rPr lang="en-US" sz="4000" dirty="0"/>
              <a:t>class </a:t>
            </a:r>
            <a:r>
              <a:rPr lang="en-US" sz="4000" b="1" u="sng" dirty="0"/>
              <a:t>song</a:t>
            </a:r>
            <a:r>
              <a:rPr lang="en-US" sz="4000" dirty="0"/>
              <a:t> </a:t>
            </a:r>
            <a:r>
              <a:rPr lang="th-TH" sz="4000" dirty="0"/>
              <a:t>ได้หรือไม่</a:t>
            </a:r>
            <a:r>
              <a:rPr lang="en-US" sz="4000" dirty="0"/>
              <a:t>? 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9950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7E1D-E8B8-23CD-CC81-A55ACAA2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6FEC-BBF8-8782-8335-6D6F9898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0" y="2275592"/>
            <a:ext cx="11031523" cy="230681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base_constructor1(p1,p2…), base_constructor2(p1,p2…)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parameter constructor of [song] class"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_brand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764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C7E46-0CEB-DCB4-4190-49EEF717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8"/>
          <a:stretch/>
        </p:blipFill>
        <p:spPr>
          <a:xfrm>
            <a:off x="242849" y="1885378"/>
            <a:ext cx="11706301" cy="38081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C1E01-DDF7-0DB8-A676-ADBC52BAEFFC}"/>
              </a:ext>
            </a:extLst>
          </p:cNvPr>
          <p:cNvSpPr txBox="1"/>
          <p:nvPr/>
        </p:nvSpPr>
        <p:spPr>
          <a:xfrm>
            <a:off x="9800438" y="6488668"/>
            <a:ext cx="227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3_4_</a:t>
            </a:r>
            <a:r>
              <a:rPr lang="th-TH" dirty="0" err="1"/>
              <a:t>Inheritance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3884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C7E46-0CEB-DCB4-4190-49EEF717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978"/>
          <a:stretch/>
        </p:blipFill>
        <p:spPr>
          <a:xfrm>
            <a:off x="242849" y="1885378"/>
            <a:ext cx="6787125" cy="220792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81832-06C3-2E6F-2712-ED08B7D4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05" y="4241317"/>
            <a:ext cx="4943475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21270-C844-CBE3-B29A-354C3594499B}"/>
              </a:ext>
            </a:extLst>
          </p:cNvPr>
          <p:cNvSpPr txBox="1"/>
          <p:nvPr/>
        </p:nvSpPr>
        <p:spPr>
          <a:xfrm>
            <a:off x="210499" y="4241317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: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71164-D2B8-3AD5-5958-E964A8C72B48}"/>
              </a:ext>
            </a:extLst>
          </p:cNvPr>
          <p:cNvSpPr txBox="1"/>
          <p:nvPr/>
        </p:nvSpPr>
        <p:spPr>
          <a:xfrm>
            <a:off x="7174246" y="2042403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4CA0-FFA2-597A-86C7-20346A4C7D97}"/>
              </a:ext>
            </a:extLst>
          </p:cNvPr>
          <p:cNvSpPr txBox="1"/>
          <p:nvPr/>
        </p:nvSpPr>
        <p:spPr>
          <a:xfrm>
            <a:off x="7384207" y="2565623"/>
            <a:ext cx="42261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/>
              <a:t>3 </a:t>
            </a:r>
            <a:r>
              <a:rPr lang="th-TH" sz="2400" b="1" dirty="0" err="1"/>
              <a:t>parameter</a:t>
            </a:r>
            <a:r>
              <a:rPr lang="th-TH" sz="2400" b="1" dirty="0"/>
              <a:t> </a:t>
            </a:r>
            <a:r>
              <a:rPr lang="th-TH" sz="2400" b="1" dirty="0" err="1"/>
              <a:t>constructor</a:t>
            </a:r>
            <a:r>
              <a:rPr lang="th-TH" sz="2400" b="1" dirty="0"/>
              <a:t> of [</a:t>
            </a:r>
            <a:r>
              <a:rPr lang="th-TH" sz="2400" b="1" dirty="0" err="1"/>
              <a:t>media</a:t>
            </a:r>
            <a:r>
              <a:rPr lang="th-TH" sz="2400" b="1" dirty="0"/>
              <a:t>] </a:t>
            </a:r>
            <a:r>
              <a:rPr lang="th-TH" sz="2400" b="1" dirty="0" err="1"/>
              <a:t>class</a:t>
            </a:r>
            <a:endParaRPr lang="th-TH" sz="2400" b="1" dirty="0"/>
          </a:p>
          <a:p>
            <a:r>
              <a:rPr lang="th-TH" sz="2400" b="1" dirty="0"/>
              <a:t>4 </a:t>
            </a:r>
            <a:r>
              <a:rPr lang="th-TH" sz="2400" b="1" dirty="0" err="1"/>
              <a:t>parameter</a:t>
            </a:r>
            <a:r>
              <a:rPr lang="th-TH" sz="2400" b="1" dirty="0"/>
              <a:t> </a:t>
            </a:r>
            <a:r>
              <a:rPr lang="th-TH" sz="2400" b="1" dirty="0" err="1"/>
              <a:t>constructor</a:t>
            </a:r>
            <a:r>
              <a:rPr lang="th-TH" sz="2400" b="1" dirty="0"/>
              <a:t> of [</a:t>
            </a:r>
            <a:r>
              <a:rPr lang="th-TH" sz="2400" b="1" dirty="0" err="1"/>
              <a:t>song</a:t>
            </a:r>
            <a:r>
              <a:rPr lang="th-TH" sz="2400" b="1" dirty="0"/>
              <a:t>] </a:t>
            </a:r>
            <a:r>
              <a:rPr lang="th-TH" sz="2400" b="1" dirty="0" err="1"/>
              <a:t>class</a:t>
            </a:r>
            <a:endParaRPr lang="th-TH" sz="2400" b="1" dirty="0"/>
          </a:p>
          <a:p>
            <a:r>
              <a:rPr lang="th-TH" sz="2400" b="1" dirty="0" err="1"/>
              <a:t>Som</a:t>
            </a:r>
            <a:r>
              <a:rPr lang="th-TH" sz="2400" b="1" dirty="0"/>
              <a:t> </a:t>
            </a:r>
            <a:r>
              <a:rPr lang="th-TH" sz="2400" b="1" dirty="0" err="1"/>
              <a:t>San</a:t>
            </a:r>
            <a:endParaRPr lang="th-TH" sz="2400" b="1" dirty="0"/>
          </a:p>
          <a:p>
            <a:r>
              <a:rPr lang="th-TH" sz="2400" b="1" dirty="0" err="1"/>
              <a:t>sek</a:t>
            </a:r>
            <a:r>
              <a:rPr lang="th-TH" sz="2400" b="1" dirty="0"/>
              <a:t> </a:t>
            </a:r>
            <a:r>
              <a:rPr lang="th-TH" sz="2400" b="1" dirty="0" err="1"/>
              <a:t>loso</a:t>
            </a:r>
            <a:endParaRPr lang="th-TH" sz="2400" b="1" dirty="0"/>
          </a:p>
          <a:p>
            <a:r>
              <a:rPr lang="th-TH" sz="2400" b="1" dirty="0"/>
              <a:t>314</a:t>
            </a:r>
          </a:p>
          <a:p>
            <a:r>
              <a:rPr lang="th-TH" sz="2400" b="1" dirty="0"/>
              <a:t>LOSO</a:t>
            </a:r>
          </a:p>
        </p:txBody>
      </p:sp>
    </p:spTree>
    <p:extLst>
      <p:ext uri="{BB962C8B-B14F-4D97-AF65-F5344CB8AC3E}">
        <p14:creationId xmlns:p14="http://schemas.microsoft.com/office/powerpoint/2010/main" val="160296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DB0-4824-BDBE-A58C-38C4EC67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constructor another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ED770-1315-F54A-33FE-78332F601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35" y="1971172"/>
            <a:ext cx="11358529" cy="14578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4B4CF-A79A-3B01-3985-34D9393A6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00"/>
          <a:stretch/>
        </p:blipFill>
        <p:spPr>
          <a:xfrm>
            <a:off x="387835" y="3973865"/>
            <a:ext cx="11358529" cy="14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67CB-9591-FE41-9CE4-C89CBB3A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Class Con.</a:t>
            </a:r>
            <a:endParaRPr lang="th-T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3CFB-10E6-D895-A59A-444E9F4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" y="1978088"/>
            <a:ext cx="10879494" cy="421743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j-lt"/>
                <a:cs typeface="Angsana New" panose="02020603050405020304" pitchFamily="18" charset="-34"/>
              </a:rPr>
              <a:t>Media class (1 media)</a:t>
            </a:r>
          </a:p>
          <a:p>
            <a:r>
              <a:rPr lang="en-US" sz="5400" dirty="0">
                <a:latin typeface="+mj-lt"/>
                <a:cs typeface="Angsana New" panose="02020603050405020304" pitchFamily="18" charset="-34"/>
              </a:rPr>
              <a:t>Properties</a:t>
            </a:r>
          </a:p>
          <a:p>
            <a:pPr lvl="1"/>
            <a:r>
              <a:rPr lang="en-US" sz="4800" dirty="0">
                <a:latin typeface="+mj-lt"/>
                <a:cs typeface="Angsana New" panose="02020603050405020304" pitchFamily="18" charset="-34"/>
              </a:rPr>
              <a:t>Public -&gt; name, length //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ชื่อ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,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ความยาว 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(sec)</a:t>
            </a:r>
          </a:p>
          <a:p>
            <a:pPr lvl="1"/>
            <a:r>
              <a:rPr lang="en-US" sz="4800" dirty="0">
                <a:latin typeface="+mj-lt"/>
                <a:cs typeface="Angsana New" panose="02020603050405020304" pitchFamily="18" charset="-34"/>
              </a:rPr>
              <a:t>Private -&gt; </a:t>
            </a:r>
            <a:r>
              <a:rPr lang="en-US" sz="4800" dirty="0" err="1">
                <a:latin typeface="+mj-lt"/>
                <a:cs typeface="Angsana New" panose="02020603050405020304" pitchFamily="18" charset="-34"/>
              </a:rPr>
              <a:t>playing_sec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 // </a:t>
            </a:r>
            <a:r>
              <a:rPr lang="th-TH" sz="4800" dirty="0">
                <a:latin typeface="+mj-lt"/>
                <a:cs typeface="Angsana New" panose="02020603050405020304" pitchFamily="18" charset="-34"/>
              </a:rPr>
              <a:t>เวลาล่าสุดที่เล่น </a:t>
            </a:r>
            <a:r>
              <a:rPr lang="en-US" sz="4800" dirty="0">
                <a:latin typeface="+mj-lt"/>
                <a:cs typeface="Angsana New" panose="02020603050405020304" pitchFamily="18" charset="-34"/>
              </a:rPr>
              <a:t>(pause)</a:t>
            </a:r>
          </a:p>
          <a:p>
            <a:r>
              <a:rPr lang="en-US" sz="5400" dirty="0">
                <a:latin typeface="+mj-lt"/>
                <a:cs typeface="Angsana New" panose="02020603050405020304" pitchFamily="18" charset="-34"/>
              </a:rPr>
              <a:t>Method – play(int)</a:t>
            </a:r>
            <a:endParaRPr lang="th-TH" sz="5400" dirty="0">
              <a:latin typeface="+mj-lt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760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536E97-A74B-9F9E-A508-6F7E5E4F054F}"/>
              </a:ext>
            </a:extLst>
          </p:cNvPr>
          <p:cNvSpPr txBox="1"/>
          <p:nvPr/>
        </p:nvSpPr>
        <p:spPr>
          <a:xfrm>
            <a:off x="1817636" y="3765129"/>
            <a:ext cx="4537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 parameter constructor of [media] class (107)</a:t>
            </a:r>
          </a:p>
          <a:p>
            <a:r>
              <a:rPr lang="en-US" sz="2000" dirty="0"/>
              <a:t>4 parameter constructor of [song] class (107)</a:t>
            </a:r>
          </a:p>
          <a:p>
            <a:r>
              <a:rPr lang="en-US" sz="2000" dirty="0" err="1"/>
              <a:t>Som</a:t>
            </a:r>
            <a:r>
              <a:rPr lang="en-US" sz="2000" dirty="0"/>
              <a:t> San (109)</a:t>
            </a:r>
          </a:p>
          <a:p>
            <a:r>
              <a:rPr lang="en-US" sz="2000" dirty="0" err="1"/>
              <a:t>sek</a:t>
            </a:r>
            <a:r>
              <a:rPr lang="en-US" sz="2000" dirty="0"/>
              <a:t> </a:t>
            </a:r>
            <a:r>
              <a:rPr lang="en-US" sz="2000" dirty="0" err="1"/>
              <a:t>loso</a:t>
            </a:r>
            <a:r>
              <a:rPr lang="en-US" sz="2000" dirty="0"/>
              <a:t> (110)</a:t>
            </a:r>
          </a:p>
          <a:p>
            <a:r>
              <a:rPr lang="en-US" sz="2000" dirty="0"/>
              <a:t>314 (111)</a:t>
            </a:r>
          </a:p>
          <a:p>
            <a:r>
              <a:rPr lang="en-US" sz="2000" dirty="0"/>
              <a:t>LOSO (112)</a:t>
            </a:r>
          </a:p>
          <a:p>
            <a:r>
              <a:rPr lang="en-US" sz="2000" dirty="0"/>
              <a:t>3 parameter constructor of [media] class (114)</a:t>
            </a:r>
          </a:p>
          <a:p>
            <a:r>
              <a:rPr lang="en-US" sz="2000" dirty="0"/>
              <a:t>4 parameter constructor of [song] class (114)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43D39-4CE1-DF5D-3845-CBC9CEB946E4}"/>
              </a:ext>
            </a:extLst>
          </p:cNvPr>
          <p:cNvSpPr txBox="1"/>
          <p:nvPr/>
        </p:nvSpPr>
        <p:spPr>
          <a:xfrm>
            <a:off x="5924727" y="3765129"/>
            <a:ext cx="41756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 parameter constructor of [media] class (115)</a:t>
            </a:r>
          </a:p>
          <a:p>
            <a:r>
              <a:rPr lang="en-US" sz="2000" dirty="0"/>
              <a:t>5 parameter constructor of [movie] class (115)</a:t>
            </a:r>
          </a:p>
          <a:p>
            <a:r>
              <a:rPr lang="en-US" sz="2000" dirty="0"/>
              <a:t>3 parameter constructor of [media] class (116)</a:t>
            </a:r>
          </a:p>
          <a:p>
            <a:r>
              <a:rPr lang="en-US" sz="2000" dirty="0"/>
              <a:t>5 parameter constructor of [movie] class (116)</a:t>
            </a:r>
          </a:p>
          <a:p>
            <a:r>
              <a:rPr lang="en-US" sz="2000" dirty="0"/>
              <a:t>3 parameter constructor of [media] class (117)</a:t>
            </a:r>
          </a:p>
          <a:p>
            <a:r>
              <a:rPr lang="en-US" sz="2000" dirty="0"/>
              <a:t>5 parameter constructor of [episode] class (117)</a:t>
            </a:r>
          </a:p>
          <a:p>
            <a:r>
              <a:rPr lang="en-US" sz="2000" dirty="0"/>
              <a:t>3 parameter constructor of [media] class (118)</a:t>
            </a:r>
          </a:p>
          <a:p>
            <a:r>
              <a:rPr lang="en-US" sz="2000" dirty="0"/>
              <a:t>5 parameter constructor of [episode] class (118)</a:t>
            </a:r>
            <a:endParaRPr lang="th-TH" sz="2000" dirty="0"/>
          </a:p>
          <a:p>
            <a:endParaRPr lang="th-TH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87C28-D5A4-318F-2195-6E1324E6D9BA}"/>
              </a:ext>
            </a:extLst>
          </p:cNvPr>
          <p:cNvSpPr txBox="1"/>
          <p:nvPr/>
        </p:nvSpPr>
        <p:spPr>
          <a:xfrm>
            <a:off x="673914" y="378724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EA1BF-A284-0C3D-8007-C28A28EF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7" y="257175"/>
            <a:ext cx="1184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(from encapsulation)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929-BC90-FCE4-2E27-BF6F732D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05362" cy="4555066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en-US" sz="4400" dirty="0"/>
              <a:t>function </a:t>
            </a:r>
            <a:r>
              <a:rPr lang="th-TH" sz="4400" dirty="0"/>
              <a:t>ที่ถูกเรียกใช้ทุกครั้งที่มีการสร้าง </a:t>
            </a:r>
            <a:r>
              <a:rPr lang="en-US" sz="4400" dirty="0"/>
              <a:t>object </a:t>
            </a:r>
            <a:endParaRPr lang="th-TH" sz="4400" dirty="0"/>
          </a:p>
          <a:p>
            <a:pPr lvl="1"/>
            <a:r>
              <a:rPr lang="th-TH" sz="3600" dirty="0"/>
              <a:t>ใช้เพื่อการกำหนดค่าเริ่มต้นและตั้งค่าก่อนใช้ตัวแปร</a:t>
            </a:r>
          </a:p>
          <a:p>
            <a:pPr lvl="1"/>
            <a:r>
              <a:rPr lang="th-TH" sz="3600" dirty="0"/>
              <a:t>สร้าง </a:t>
            </a:r>
            <a:r>
              <a:rPr lang="en-US" sz="3600" dirty="0"/>
              <a:t>method </a:t>
            </a:r>
            <a:r>
              <a:rPr lang="th-TH" sz="3600" dirty="0"/>
              <a:t>ที่ชื่อเหมือน </a:t>
            </a:r>
            <a:r>
              <a:rPr lang="en-US" sz="3600" dirty="0"/>
              <a:t>struct </a:t>
            </a:r>
            <a:r>
              <a:rPr lang="th-TH" sz="3600" dirty="0"/>
              <a:t>หรือ </a:t>
            </a:r>
            <a:r>
              <a:rPr lang="en-US" sz="3600" dirty="0"/>
              <a:t>class</a:t>
            </a:r>
          </a:p>
          <a:p>
            <a:pPr lvl="1"/>
            <a:r>
              <a:rPr lang="th-TH" sz="3600" dirty="0"/>
              <a:t>สามารถมี </a:t>
            </a:r>
            <a:r>
              <a:rPr lang="en-US" sz="3600" dirty="0"/>
              <a:t>parameter </a:t>
            </a:r>
            <a:r>
              <a:rPr lang="th-TH" sz="3600" dirty="0"/>
              <a:t>ได้</a:t>
            </a:r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คือ </a:t>
            </a:r>
            <a:r>
              <a:rPr lang="en-US" sz="3600" dirty="0"/>
              <a:t>constructor </a:t>
            </a:r>
            <a:r>
              <a:rPr lang="th-TH" sz="3600" dirty="0"/>
              <a:t>ที่ไม่รับ </a:t>
            </a:r>
            <a:r>
              <a:rPr lang="en-US" sz="3600" dirty="0"/>
              <a:t>parameter </a:t>
            </a:r>
            <a:r>
              <a:rPr lang="th-TH" sz="3600" dirty="0"/>
              <a:t>หรือ มีแต่ </a:t>
            </a:r>
            <a:r>
              <a:rPr lang="en-US" sz="3600" dirty="0"/>
              <a:t>default parameter</a:t>
            </a:r>
            <a:endParaRPr lang="th-TH" sz="3600" dirty="0"/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จะถูก </a:t>
            </a:r>
            <a:r>
              <a:rPr lang="en-US" sz="3600" dirty="0"/>
              <a:t>call </a:t>
            </a:r>
            <a:r>
              <a:rPr lang="th-TH" sz="3600" dirty="0"/>
              <a:t>เสมอหากไม่มี การ </a:t>
            </a:r>
            <a:r>
              <a:rPr lang="en-US" sz="3600" dirty="0"/>
              <a:t>call</a:t>
            </a:r>
            <a:r>
              <a:rPr lang="th-TH" sz="3600" dirty="0"/>
              <a:t> </a:t>
            </a:r>
            <a:r>
              <a:rPr lang="en-US" sz="3600" dirty="0"/>
              <a:t>constructor </a:t>
            </a:r>
            <a:r>
              <a:rPr lang="th-TH" sz="3600" dirty="0"/>
              <a:t>อื่น</a:t>
            </a:r>
          </a:p>
        </p:txBody>
      </p:sp>
    </p:spTree>
    <p:extLst>
      <p:ext uri="{BB962C8B-B14F-4D97-AF65-F5344CB8AC3E}">
        <p14:creationId xmlns:p14="http://schemas.microsoft.com/office/powerpoint/2010/main" val="2365232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D35A-60BD-73BE-AAD1-4346C1B7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Base constructor </a:t>
            </a:r>
            <a:r>
              <a:rPr lang="en-US" sz="4000" dirty="0"/>
              <a:t>(work but not recommend)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63034-1FDD-8C7A-812D-5173E4EA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47" y="2578748"/>
            <a:ext cx="10748865" cy="1700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9920B-B996-9819-82C5-66EFD40B28CA}"/>
              </a:ext>
            </a:extLst>
          </p:cNvPr>
          <p:cNvSpPr txBox="1"/>
          <p:nvPr/>
        </p:nvSpPr>
        <p:spPr>
          <a:xfrm>
            <a:off x="674914" y="1908104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Call Base constructor directly</a:t>
            </a:r>
            <a:endParaRPr lang="th-T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98086-2AB6-5595-CEB8-DC929DDF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7" y="5263897"/>
            <a:ext cx="4676775" cy="476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E6347-9A98-E1E3-1C88-0BA44B7D5F84}"/>
              </a:ext>
            </a:extLst>
          </p:cNvPr>
          <p:cNvSpPr txBox="1"/>
          <p:nvPr/>
        </p:nvSpPr>
        <p:spPr>
          <a:xfrm>
            <a:off x="7475406" y="4479067"/>
            <a:ext cx="39645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default constructor of [media] class</a:t>
            </a:r>
          </a:p>
          <a:p>
            <a:r>
              <a:rPr lang="en-US" sz="2400" dirty="0"/>
              <a:t>3 parameter constructor of [media] class</a:t>
            </a:r>
          </a:p>
          <a:p>
            <a:r>
              <a:rPr lang="en-US" sz="2400" dirty="0"/>
              <a:t>4 parameter constructor of [song] class</a:t>
            </a:r>
            <a:endParaRPr lang="th-T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F135D-8703-848F-92B3-68FFA316BCE3}"/>
              </a:ext>
            </a:extLst>
          </p:cNvPr>
          <p:cNvSpPr txBox="1"/>
          <p:nvPr/>
        </p:nvSpPr>
        <p:spPr>
          <a:xfrm>
            <a:off x="752047" y="4743509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: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49656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2AAE4-F702-EE6D-8127-1DF6171E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F9CB0A-513B-F606-AF02-FD2BFA2E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5678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8B910-C4FA-0F22-568D-10686304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Modifier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C2736-C4DF-895C-7C50-69618E4F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5" y="1845734"/>
            <a:ext cx="10662407" cy="4023360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</a:t>
            </a:r>
            <a:r>
              <a:rPr lang="en-US" sz="3200" u="sng" dirty="0"/>
              <a:t>only</a:t>
            </a:r>
            <a:r>
              <a:rPr lang="en-US" sz="3200" dirty="0"/>
              <a:t> in the same class , </a:t>
            </a:r>
            <a:r>
              <a:rPr lang="th-TH" sz="3200" dirty="0"/>
              <a:t>เข้าถึงได้</a:t>
            </a:r>
            <a:r>
              <a:rPr lang="th-TH" sz="3200" u="sng" dirty="0"/>
              <a:t>เฉพาะ</a:t>
            </a:r>
            <a:r>
              <a:rPr lang="th-TH" sz="3200" dirty="0"/>
              <a:t>ใน </a:t>
            </a:r>
            <a:r>
              <a:rPr lang="en-US" sz="3200" dirty="0"/>
              <a:t>class </a:t>
            </a:r>
            <a:r>
              <a:rPr lang="th-TH" sz="3200" dirty="0"/>
              <a:t>เดียวกัน</a:t>
            </a:r>
            <a:endParaRPr lang="en-US" sz="3200" dirty="0"/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in same class and Derived or child class</a:t>
            </a:r>
            <a:endParaRPr lang="th-TH" sz="3200" dirty="0"/>
          </a:p>
          <a:p>
            <a:pPr lvl="1"/>
            <a:r>
              <a:rPr lang="th-TH" sz="3200" dirty="0"/>
              <a:t>เข้าถึงจาก </a:t>
            </a:r>
            <a:r>
              <a:rPr lang="en-US" sz="3200" dirty="0"/>
              <a:t>class </a:t>
            </a:r>
            <a:r>
              <a:rPr lang="th-TH" sz="3200" dirty="0"/>
              <a:t>เดียวกัน และ </a:t>
            </a:r>
            <a:r>
              <a:rPr lang="en-US" sz="3200" dirty="0"/>
              <a:t>class </a:t>
            </a:r>
            <a:r>
              <a:rPr lang="th-TH" sz="3200" dirty="0"/>
              <a:t>ที่สืบทอดไป </a:t>
            </a:r>
            <a:r>
              <a:rPr lang="en-US" sz="3200" dirty="0"/>
              <a:t>(class </a:t>
            </a:r>
            <a:r>
              <a:rPr lang="th-TH" sz="3200" dirty="0"/>
              <a:t>ลูกๆ</a:t>
            </a:r>
            <a:r>
              <a:rPr lang="en-US" sz="3200" dirty="0"/>
              <a:t>)</a:t>
            </a: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3200" dirty="0"/>
              <a:t>accessible everywhere, </a:t>
            </a:r>
            <a:r>
              <a:rPr lang="th-TH" sz="3200" dirty="0"/>
              <a:t>เข้าถึงได้จากทุกที่</a:t>
            </a:r>
            <a:endParaRPr lang="en-US" sz="32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605606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734ED-DF96-53D0-1CD2-F83F4752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9" y="0"/>
            <a:ext cx="63628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EA5FF-8E1A-C045-C00E-D48383AFC9BF}"/>
              </a:ext>
            </a:extLst>
          </p:cNvPr>
          <p:cNvSpPr txBox="1"/>
          <p:nvPr/>
        </p:nvSpPr>
        <p:spPr>
          <a:xfrm>
            <a:off x="6720275" y="243281"/>
            <a:ext cx="5224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 one can edit playing sec directly</a:t>
            </a:r>
          </a:p>
          <a:p>
            <a:pPr marL="457200" indent="-457200">
              <a:buFontTx/>
              <a:buChar char="-"/>
            </a:pPr>
            <a:r>
              <a:rPr lang="th-TH" sz="2800" dirty="0"/>
              <a:t>ไม่มีใครสามารถเปลี่ยน </a:t>
            </a:r>
            <a:r>
              <a:rPr lang="en-US" sz="2800" dirty="0"/>
              <a:t>playing sec </a:t>
            </a:r>
            <a:r>
              <a:rPr lang="th-TH" sz="2800" dirty="0"/>
              <a:t>โดยตรงได้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4A6FC-B0BD-750B-A7DD-B758EED76655}"/>
              </a:ext>
            </a:extLst>
          </p:cNvPr>
          <p:cNvSpPr txBox="1"/>
          <p:nvPr/>
        </p:nvSpPr>
        <p:spPr>
          <a:xfrm>
            <a:off x="6720275" y="2132203"/>
            <a:ext cx="522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Name ,author ,length </a:t>
            </a:r>
            <a:r>
              <a:rPr lang="th-TH" sz="2800" dirty="0"/>
              <a:t>สามารถเข้าถึงผ่านทาง </a:t>
            </a:r>
            <a:r>
              <a:rPr lang="en-US" sz="2800" dirty="0"/>
              <a:t>class song ,movie ,episode </a:t>
            </a:r>
            <a:r>
              <a:rPr lang="th-TH" sz="2800" dirty="0"/>
              <a:t>ได้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Name ,author ,length</a:t>
            </a:r>
            <a:r>
              <a:rPr lang="th-TH" sz="2800" dirty="0"/>
              <a:t> </a:t>
            </a:r>
            <a:r>
              <a:rPr lang="en-US" sz="2800" dirty="0"/>
              <a:t>is accessible via song ,movie ,episode class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B0FE0-515C-404B-9083-01A8F4752FF6}"/>
              </a:ext>
            </a:extLst>
          </p:cNvPr>
          <p:cNvSpPr txBox="1"/>
          <p:nvPr/>
        </p:nvSpPr>
        <p:spPr>
          <a:xfrm>
            <a:off x="6720275" y="4465740"/>
            <a:ext cx="522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Play(int) , </a:t>
            </a:r>
            <a:r>
              <a:rPr lang="en-US" sz="2800" dirty="0" err="1"/>
              <a:t>get_playing_sec</a:t>
            </a:r>
            <a:r>
              <a:rPr lang="en-US" sz="2800" dirty="0"/>
              <a:t>(), reset can be accessed from everywhere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Play(int) , </a:t>
            </a:r>
            <a:r>
              <a:rPr lang="en-US" sz="2800" dirty="0" err="1"/>
              <a:t>get_playing_sec</a:t>
            </a:r>
            <a:r>
              <a:rPr lang="en-US" sz="2800" dirty="0"/>
              <a:t>(), reset </a:t>
            </a:r>
            <a:r>
              <a:rPr lang="th-TH" sz="2800" dirty="0"/>
              <a:t>สามารถเข้าถึงได้จากทุกที่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398AB-3C87-A11C-E6D4-E0835D15DFFC}"/>
              </a:ext>
            </a:extLst>
          </p:cNvPr>
          <p:cNvSpPr txBox="1"/>
          <p:nvPr/>
        </p:nvSpPr>
        <p:spPr>
          <a:xfrm>
            <a:off x="9665393" y="6488668"/>
            <a:ext cx="227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3_5_</a:t>
            </a:r>
            <a:r>
              <a:rPr lang="th-TH" dirty="0" err="1"/>
              <a:t>Inheritance</a:t>
            </a:r>
            <a:r>
              <a:rPr lang="th-TH" dirty="0"/>
              <a:t>_</a:t>
            </a:r>
            <a:r>
              <a:rPr lang="th-TH" dirty="0" err="1"/>
              <a:t>protected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409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BDA1-072B-633F-3F9C-82AE76CC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Syntax (from above slide)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39A4-E95D-2AD6-6872-FC74B9CB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4" y="1845734"/>
            <a:ext cx="11518084" cy="145075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child_class_name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[modifier1] [base_class_name1] , [modifier2] [base_class_name2] ...{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class component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h-TH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4E58-C24E-63B9-7F4B-B09215F5021F}"/>
              </a:ext>
            </a:extLst>
          </p:cNvPr>
          <p:cNvSpPr txBox="1"/>
          <p:nvPr/>
        </p:nvSpPr>
        <p:spPr>
          <a:xfrm>
            <a:off x="302004" y="3866892"/>
            <a:ext cx="4395831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BAF3-44CC-9F7C-B1D4-454CC7815410}"/>
              </a:ext>
            </a:extLst>
          </p:cNvPr>
          <p:cNvSpPr txBox="1"/>
          <p:nvPr/>
        </p:nvSpPr>
        <p:spPr>
          <a:xfrm>
            <a:off x="5589165" y="3866892"/>
            <a:ext cx="6094602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episode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string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episode_name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83722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8BA0-D6ED-D0B9-D5E9-7E41B6DA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Inheritance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B7FE-43F8-CF56-4F16-6E3B88FD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6220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en-US" sz="3600" b="1" dirty="0"/>
              <a:t>Public</a:t>
            </a:r>
            <a:r>
              <a:rPr lang="en-US" sz="3600" dirty="0"/>
              <a:t> inheritance is the most common usage</a:t>
            </a:r>
          </a:p>
          <a:p>
            <a:r>
              <a:rPr lang="en-US" sz="3600" dirty="0"/>
              <a:t>- </a:t>
            </a:r>
            <a:r>
              <a:rPr lang="th-TH" sz="3600" dirty="0"/>
              <a:t>การใช้งาน </a:t>
            </a:r>
            <a:r>
              <a:rPr lang="en-US" sz="3600" b="1" dirty="0"/>
              <a:t>Public</a:t>
            </a:r>
            <a:r>
              <a:rPr lang="en-US" sz="3600" dirty="0"/>
              <a:t> inheritance </a:t>
            </a:r>
            <a:r>
              <a:rPr lang="th-TH" sz="3600" dirty="0"/>
              <a:t>คือรูปแบบที่ใช้งานกันมากที่สุดและปกติที่สุด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F591F-B744-79B9-F812-DD13E9B6C998}"/>
              </a:ext>
            </a:extLst>
          </p:cNvPr>
          <p:cNvSpPr txBox="1"/>
          <p:nvPr/>
        </p:nvSpPr>
        <p:spPr>
          <a:xfrm>
            <a:off x="2541864" y="4221078"/>
            <a:ext cx="656858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9AC6A5-A8F7-22C2-C0F0-053D39665526}"/>
              </a:ext>
            </a:extLst>
          </p:cNvPr>
          <p:cNvCxnSpPr>
            <a:cxnSpLocks/>
          </p:cNvCxnSpPr>
          <p:nvPr/>
        </p:nvCxnSpPr>
        <p:spPr>
          <a:xfrm>
            <a:off x="5754847" y="3482263"/>
            <a:ext cx="1" cy="748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332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1EC-456F-3F48-B39D-68B7BBFA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and Protected inheritance 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D912-23DE-789B-357C-487033073589}"/>
              </a:ext>
            </a:extLst>
          </p:cNvPr>
          <p:cNvSpPr txBox="1"/>
          <p:nvPr/>
        </p:nvSpPr>
        <p:spPr>
          <a:xfrm>
            <a:off x="662451" y="2319874"/>
            <a:ext cx="40015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55865-2704-4AD4-9282-A0AE16BFA31E}"/>
              </a:ext>
            </a:extLst>
          </p:cNvPr>
          <p:cNvSpPr txBox="1"/>
          <p:nvPr/>
        </p:nvSpPr>
        <p:spPr>
          <a:xfrm>
            <a:off x="662450" y="4379716"/>
            <a:ext cx="40015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main_actor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ECFC7-5F15-9219-1DAB-84B8C84595CB}"/>
              </a:ext>
            </a:extLst>
          </p:cNvPr>
          <p:cNvSpPr txBox="1"/>
          <p:nvPr/>
        </p:nvSpPr>
        <p:spPr>
          <a:xfrm>
            <a:off x="5877885" y="4381977"/>
            <a:ext cx="5732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    	attribute </a:t>
            </a:r>
            <a:r>
              <a:rPr lang="en-US" sz="3200" b="1" dirty="0"/>
              <a:t>become</a:t>
            </a:r>
            <a:r>
              <a:rPr lang="en-US" sz="3200" dirty="0"/>
              <a:t> protected</a:t>
            </a:r>
          </a:p>
          <a:p>
            <a:r>
              <a:rPr lang="en-US" sz="3200" dirty="0"/>
              <a:t>protected 	attribute </a:t>
            </a:r>
            <a:r>
              <a:rPr lang="en-US" sz="3200" b="1" dirty="0"/>
              <a:t>become</a:t>
            </a:r>
            <a:r>
              <a:rPr lang="en-US" sz="3200" dirty="0"/>
              <a:t> protected</a:t>
            </a:r>
          </a:p>
          <a:p>
            <a:r>
              <a:rPr lang="en-US" sz="3200" dirty="0"/>
              <a:t>private    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97F26-B9D4-42DB-9EA6-40F783453047}"/>
              </a:ext>
            </a:extLst>
          </p:cNvPr>
          <p:cNvSpPr txBox="1"/>
          <p:nvPr/>
        </p:nvSpPr>
        <p:spPr>
          <a:xfrm>
            <a:off x="5877886" y="2319874"/>
            <a:ext cx="49103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   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  <a:p>
            <a:r>
              <a:rPr lang="en-US" sz="3200" dirty="0"/>
              <a:t>protected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  <a:p>
            <a:r>
              <a:rPr lang="en-US" sz="3200" dirty="0"/>
              <a:t>private     	attribute </a:t>
            </a:r>
            <a:r>
              <a:rPr lang="en-US" sz="3200" b="1" dirty="0"/>
              <a:t>become</a:t>
            </a:r>
            <a:r>
              <a:rPr lang="en-US" sz="3200" dirty="0"/>
              <a:t> private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098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EDAB-BAD5-CD79-3698-B3225BA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Modifier example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7ABE03-D6DF-6C25-1B1A-2D067A5A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5" y="1972251"/>
            <a:ext cx="12107650" cy="4076211"/>
          </a:xfrm>
        </p:spPr>
      </p:pic>
    </p:spTree>
    <p:extLst>
      <p:ext uri="{BB962C8B-B14F-4D97-AF65-F5344CB8AC3E}">
        <p14:creationId xmlns:p14="http://schemas.microsoft.com/office/powerpoint/2010/main" val="2813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42A3A-72E8-E985-D867-996D706BB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1"/>
          <a:stretch/>
        </p:blipFill>
        <p:spPr>
          <a:xfrm>
            <a:off x="298580" y="514740"/>
            <a:ext cx="11724478" cy="5270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CE8AF-7410-646B-2F5B-8599BC3BC782}"/>
              </a:ext>
            </a:extLst>
          </p:cNvPr>
          <p:cNvSpPr txBox="1"/>
          <p:nvPr/>
        </p:nvSpPr>
        <p:spPr>
          <a:xfrm>
            <a:off x="10150678" y="597392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3_1_single_Inheritance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36237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733414-F9DC-B623-6071-AD68AABD148D}"/>
              </a:ext>
            </a:extLst>
          </p:cNvPr>
          <p:cNvSpPr txBox="1"/>
          <p:nvPr/>
        </p:nvSpPr>
        <p:spPr>
          <a:xfrm>
            <a:off x="345345" y="3316249"/>
            <a:ext cx="260757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D1C19-469D-17F4-1F3C-0536014556BB}"/>
              </a:ext>
            </a:extLst>
          </p:cNvPr>
          <p:cNvSpPr txBox="1"/>
          <p:nvPr/>
        </p:nvSpPr>
        <p:spPr>
          <a:xfrm>
            <a:off x="345346" y="2711262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main :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F52F2-8854-7AE1-4583-9EE330AC03B3}"/>
              </a:ext>
            </a:extLst>
          </p:cNvPr>
          <p:cNvSpPr txBox="1"/>
          <p:nvPr/>
        </p:nvSpPr>
        <p:spPr>
          <a:xfrm>
            <a:off x="478173" y="269846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method :</a:t>
            </a:r>
            <a:endParaRPr lang="th-T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9231C-85FB-044F-740F-2A8B31823840}"/>
              </a:ext>
            </a:extLst>
          </p:cNvPr>
          <p:cNvSpPr txBox="1"/>
          <p:nvPr/>
        </p:nvSpPr>
        <p:spPr>
          <a:xfrm>
            <a:off x="345346" y="4607424"/>
            <a:ext cx="60946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 err="1"/>
              <a:t>Playing</a:t>
            </a:r>
            <a:r>
              <a:rPr lang="th-TH" sz="2800" dirty="0"/>
              <a:t> </a:t>
            </a:r>
            <a:r>
              <a:rPr lang="th-TH" sz="2800" dirty="0" err="1"/>
              <a:t>Som</a:t>
            </a:r>
            <a:r>
              <a:rPr lang="th-TH" sz="2800" dirty="0"/>
              <a:t> </a:t>
            </a:r>
            <a:r>
              <a:rPr lang="th-TH" sz="2800" dirty="0" err="1"/>
              <a:t>San</a:t>
            </a:r>
            <a:r>
              <a:rPr lang="th-TH" sz="2800" dirty="0"/>
              <a:t> </a:t>
            </a:r>
            <a:r>
              <a:rPr lang="th-TH" sz="2800" dirty="0" err="1"/>
              <a:t>at</a:t>
            </a:r>
            <a:r>
              <a:rPr lang="th-TH" sz="2800" dirty="0"/>
              <a:t>[0] : [314 </a:t>
            </a:r>
            <a:r>
              <a:rPr lang="th-TH" sz="2800" dirty="0" err="1"/>
              <a:t>sec</a:t>
            </a:r>
            <a:r>
              <a:rPr lang="th-TH" sz="2800" dirty="0"/>
              <a:t>] </a:t>
            </a:r>
            <a:r>
              <a:rPr lang="th-TH" sz="2800" dirty="0" err="1"/>
              <a:t>remaining</a:t>
            </a:r>
            <a:endParaRPr lang="th-TH" sz="2800" dirty="0"/>
          </a:p>
          <a:p>
            <a:r>
              <a:rPr lang="th-TH" sz="2800" dirty="0" err="1"/>
              <a:t>now</a:t>
            </a:r>
            <a:r>
              <a:rPr lang="th-TH" sz="2800" dirty="0"/>
              <a:t> </a:t>
            </a:r>
            <a:r>
              <a:rPr lang="th-TH" sz="2800" dirty="0" err="1"/>
              <a:t>we</a:t>
            </a:r>
            <a:r>
              <a:rPr lang="th-TH" sz="2800" dirty="0"/>
              <a:t> </a:t>
            </a:r>
            <a:r>
              <a:rPr lang="th-TH" sz="2800" dirty="0" err="1"/>
              <a:t>playing</a:t>
            </a:r>
            <a:r>
              <a:rPr lang="th-TH" sz="2800" dirty="0"/>
              <a:t> </a:t>
            </a:r>
            <a:r>
              <a:rPr lang="th-TH" sz="2800" dirty="0" err="1"/>
              <a:t>Som</a:t>
            </a:r>
            <a:r>
              <a:rPr lang="th-TH" sz="2800" dirty="0"/>
              <a:t> </a:t>
            </a:r>
            <a:r>
              <a:rPr lang="th-TH" sz="2800" dirty="0" err="1"/>
              <a:t>San</a:t>
            </a:r>
            <a:r>
              <a:rPr lang="th-TH" sz="2800" dirty="0"/>
              <a:t> of LOSO </a:t>
            </a:r>
            <a:r>
              <a:rPr lang="th-TH" sz="2800" dirty="0" err="1"/>
              <a:t>at</a:t>
            </a:r>
            <a:r>
              <a:rPr lang="th-TH" sz="2800" dirty="0"/>
              <a:t> 50sec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FD7FD-74CE-B219-F494-489173626CD2}"/>
              </a:ext>
            </a:extLst>
          </p:cNvPr>
          <p:cNvSpPr txBox="1"/>
          <p:nvPr/>
        </p:nvSpPr>
        <p:spPr>
          <a:xfrm>
            <a:off x="345346" y="865581"/>
            <a:ext cx="1159218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"now we playing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of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at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get_playing_sec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sec";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1884-C2A7-5446-7EC4-C805F6FC71B6}"/>
              </a:ext>
            </a:extLst>
          </p:cNvPr>
          <p:cNvCxnSpPr/>
          <p:nvPr/>
        </p:nvCxnSpPr>
        <p:spPr>
          <a:xfrm flipV="1">
            <a:off x="4337108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323B8-3CB9-D5FC-EEAE-0F5454C3DF85}"/>
              </a:ext>
            </a:extLst>
          </p:cNvPr>
          <p:cNvCxnSpPr>
            <a:cxnSpLocks/>
          </p:cNvCxnSpPr>
          <p:nvPr/>
        </p:nvCxnSpPr>
        <p:spPr>
          <a:xfrm flipV="1">
            <a:off x="6342077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83DDC5-A990-67FD-A69C-D417AD6AA0A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9311780" y="1484851"/>
            <a:ext cx="0" cy="704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E14054-9257-88CB-61D6-F3AC000D6B8A}"/>
              </a:ext>
            </a:extLst>
          </p:cNvPr>
          <p:cNvSpPr txBox="1"/>
          <p:nvPr/>
        </p:nvSpPr>
        <p:spPr>
          <a:xfrm>
            <a:off x="3675709" y="218952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Media(private)</a:t>
            </a:r>
            <a:endParaRPr lang="th-TH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6B2E1-2AEB-CE7D-81F7-7AD548FF2C3E}"/>
              </a:ext>
            </a:extLst>
          </p:cNvPr>
          <p:cNvSpPr txBox="1"/>
          <p:nvPr/>
        </p:nvSpPr>
        <p:spPr>
          <a:xfrm>
            <a:off x="5613115" y="2189527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song(protected)</a:t>
            </a:r>
            <a:endParaRPr lang="th-TH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B24BF2-27FD-81F5-4303-4AE2338E1366}"/>
              </a:ext>
            </a:extLst>
          </p:cNvPr>
          <p:cNvSpPr txBox="1"/>
          <p:nvPr/>
        </p:nvSpPr>
        <p:spPr>
          <a:xfrm>
            <a:off x="8650381" y="2189527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Media(public)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53914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750C-FED7-361E-3C5A-056BC219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2E560-1AFC-5C97-0700-39A26FB60FD8}"/>
              </a:ext>
            </a:extLst>
          </p:cNvPr>
          <p:cNvSpPr txBox="1"/>
          <p:nvPr/>
        </p:nvSpPr>
        <p:spPr>
          <a:xfrm>
            <a:off x="3211305" y="2138223"/>
            <a:ext cx="6094602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stop_song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"has stopped"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28383-EA2A-6CAC-7B5F-457F5FFA86BB}"/>
              </a:ext>
            </a:extLst>
          </p:cNvPr>
          <p:cNvSpPr txBox="1"/>
          <p:nvPr/>
        </p:nvSpPr>
        <p:spPr>
          <a:xfrm>
            <a:off x="1518061" y="2414820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Media(public)</a:t>
            </a:r>
            <a:endParaRPr lang="th-TH" sz="2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8481DB-5FA9-C67A-D0D8-D564423EF79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40859" y="2614875"/>
            <a:ext cx="13704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68BD10-4655-8660-2C51-2C4554C3EA15}"/>
              </a:ext>
            </a:extLst>
          </p:cNvPr>
          <p:cNvSpPr txBox="1"/>
          <p:nvPr/>
        </p:nvSpPr>
        <p:spPr>
          <a:xfrm>
            <a:off x="4884512" y="349864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Media(private)</a:t>
            </a:r>
            <a:endParaRPr lang="th-TH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2730E8-9CB4-A6C9-5FA0-4BBF1FCCFFAA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5561901" y="3076748"/>
            <a:ext cx="9658" cy="421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D93341-A68A-5701-1205-558F532673FF}"/>
              </a:ext>
            </a:extLst>
          </p:cNvPr>
          <p:cNvSpPr txBox="1"/>
          <p:nvPr/>
        </p:nvSpPr>
        <p:spPr>
          <a:xfrm>
            <a:off x="1097280" y="4668952"/>
            <a:ext cx="3291431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stop_song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23906-7B15-6D7C-D2A8-F35B02A58972}"/>
              </a:ext>
            </a:extLst>
          </p:cNvPr>
          <p:cNvSpPr txBox="1"/>
          <p:nvPr/>
        </p:nvSpPr>
        <p:spPr>
          <a:xfrm>
            <a:off x="264359" y="388372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main :</a:t>
            </a:r>
            <a:endParaRPr lang="th-TH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DE407-9671-6510-54C4-2FE9CC0B2839}"/>
              </a:ext>
            </a:extLst>
          </p:cNvPr>
          <p:cNvSpPr txBox="1"/>
          <p:nvPr/>
        </p:nvSpPr>
        <p:spPr>
          <a:xfrm>
            <a:off x="6734553" y="4299620"/>
            <a:ext cx="4259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Playing </a:t>
            </a:r>
            <a:r>
              <a:rPr lang="en-US" sz="2400" dirty="0" err="1"/>
              <a:t>Som</a:t>
            </a:r>
            <a:r>
              <a:rPr lang="en-US" sz="2400" dirty="0"/>
              <a:t> San at[0] : [314 sec] remaining</a:t>
            </a:r>
          </a:p>
          <a:p>
            <a:r>
              <a:rPr lang="en-US" sz="2400" dirty="0"/>
              <a:t>now we playing </a:t>
            </a:r>
            <a:r>
              <a:rPr lang="en-US" sz="2400" dirty="0" err="1"/>
              <a:t>Som</a:t>
            </a:r>
            <a:r>
              <a:rPr lang="en-US" sz="2400" dirty="0"/>
              <a:t> San of LOSO at 50 sec</a:t>
            </a:r>
          </a:p>
          <a:p>
            <a:r>
              <a:rPr lang="en-US" sz="2400" dirty="0" err="1"/>
              <a:t>Som</a:t>
            </a:r>
            <a:r>
              <a:rPr lang="en-US" sz="2400" dirty="0"/>
              <a:t> San has stopped</a:t>
            </a:r>
          </a:p>
          <a:p>
            <a:r>
              <a:rPr lang="en-US" sz="2400" dirty="0"/>
              <a:t>Playing </a:t>
            </a:r>
            <a:r>
              <a:rPr lang="en-US" sz="2400" dirty="0" err="1"/>
              <a:t>Som</a:t>
            </a:r>
            <a:r>
              <a:rPr lang="en-US" sz="2400" dirty="0"/>
              <a:t> San at[0] : [314 sec] remaining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607336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1590-9D53-876C-963D-85D3FD29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on from media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42277-E9FB-DF9A-360E-3F93421A9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550" y="1963709"/>
            <a:ext cx="8593581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7092D-0ED3-E652-57BB-EF40B1B6FCF4}"/>
              </a:ext>
            </a:extLst>
          </p:cNvPr>
          <p:cNvSpPr txBox="1"/>
          <p:nvPr/>
        </p:nvSpPr>
        <p:spPr>
          <a:xfrm>
            <a:off x="979834" y="1963709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Base class :</a:t>
            </a:r>
            <a:endParaRPr lang="th-TH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BACA8-595D-D33D-A8A3-B922A2E2A0E7}"/>
              </a:ext>
            </a:extLst>
          </p:cNvPr>
          <p:cNvSpPr txBox="1"/>
          <p:nvPr/>
        </p:nvSpPr>
        <p:spPr>
          <a:xfrm>
            <a:off x="10700857" y="6488668"/>
            <a:ext cx="1491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3_6_</a:t>
            </a:r>
            <a:r>
              <a:rPr lang="th-TH" dirty="0" err="1"/>
              <a:t>vehicle</a:t>
            </a:r>
            <a:r>
              <a:rPr lang="th-TH" dirty="0"/>
              <a:t>_</a:t>
            </a:r>
            <a:r>
              <a:rPr lang="th-TH" dirty="0" err="1"/>
              <a:t>class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4575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D26A40-2A7E-063D-2FCD-458A1A0E3CB2}"/>
              </a:ext>
            </a:extLst>
          </p:cNvPr>
          <p:cNvSpPr txBox="1"/>
          <p:nvPr/>
        </p:nvSpPr>
        <p:spPr>
          <a:xfrm>
            <a:off x="127233" y="114094"/>
            <a:ext cx="11937534" cy="2800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motobike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using speed ["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8D9A1-D8E4-F8B2-FC22-7B8DA464FCBB}"/>
              </a:ext>
            </a:extLst>
          </p:cNvPr>
          <p:cNvSpPr txBox="1"/>
          <p:nvPr/>
        </p:nvSpPr>
        <p:spPr>
          <a:xfrm>
            <a:off x="127234" y="3050587"/>
            <a:ext cx="11937533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"airplane is at ["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ft above 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sealevel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using speed ["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50406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36839-C88C-D5CC-335E-419C4EBE74CA}"/>
              </a:ext>
            </a:extLst>
          </p:cNvPr>
          <p:cNvSpPr txBox="1"/>
          <p:nvPr/>
        </p:nvSpPr>
        <p:spPr>
          <a:xfrm>
            <a:off x="177567" y="154034"/>
            <a:ext cx="11836866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"submarine is at ["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 depth level using speed ["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"]Kph"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3518032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A23F7E-EF27-76E2-7B7E-9D894788B524}"/>
              </a:ext>
            </a:extLst>
          </p:cNvPr>
          <p:cNvSpPr txBox="1"/>
          <p:nvPr/>
        </p:nvSpPr>
        <p:spPr>
          <a:xfrm>
            <a:off x="827714" y="289679"/>
            <a:ext cx="10352014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motorbike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airplane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submarine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[2]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[22]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print_wheel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this vehicle has [0] Wheel(s)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vaspa_sprint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motobike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a380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airplane is at [0] ft above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sealevel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S26T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submarine is at [0] depth level using speed [0]Kph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0BBC-3ED8-8D0D-06E4-32A9B37DBD71}"/>
              </a:ext>
            </a:extLst>
          </p:cNvPr>
          <p:cNvSpPr txBox="1"/>
          <p:nvPr/>
        </p:nvSpPr>
        <p:spPr>
          <a:xfrm>
            <a:off x="3053592" y="3691156"/>
            <a:ext cx="51587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 :</a:t>
            </a:r>
          </a:p>
          <a:p>
            <a:r>
              <a:rPr lang="en-US" sz="2400" dirty="0"/>
              <a:t>this vehicle has [2] Wheel(s)</a:t>
            </a:r>
          </a:p>
          <a:p>
            <a:r>
              <a:rPr lang="en-US" sz="2400" dirty="0"/>
              <a:t>this vehicle has [22] Wheel(s)</a:t>
            </a:r>
          </a:p>
          <a:p>
            <a:r>
              <a:rPr lang="en-US" sz="2400" dirty="0"/>
              <a:t>this vehicle has [0] Wheel(s)</a:t>
            </a:r>
          </a:p>
          <a:p>
            <a:r>
              <a:rPr lang="en-US" sz="2400" dirty="0" err="1"/>
              <a:t>motobike</a:t>
            </a:r>
            <a:r>
              <a:rPr lang="en-US" sz="2400" dirty="0"/>
              <a:t> is using speed [0]Kph</a:t>
            </a:r>
          </a:p>
          <a:p>
            <a:r>
              <a:rPr lang="en-US" sz="2400" dirty="0"/>
              <a:t>airplane is at [0] ft above </a:t>
            </a:r>
            <a:r>
              <a:rPr lang="en-US" sz="2400" dirty="0" err="1"/>
              <a:t>sealevel</a:t>
            </a:r>
            <a:r>
              <a:rPr lang="en-US" sz="2400" dirty="0"/>
              <a:t> using speed [0]Kph</a:t>
            </a:r>
          </a:p>
          <a:p>
            <a:r>
              <a:rPr lang="en-US" sz="2400" dirty="0"/>
              <a:t>submarine is at [0] depth level using speed [0]Kph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39337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1E4F-E012-CB8E-B898-1B5EACFB3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LAB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32028-3AD1-C26C-616A-85AFA57031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370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ABE5-A5D8-4DEB-6B7B-32894EDD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ข้อกำหนด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1325-8EF1-8406-C735-D2A60380E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5400" b="1" dirty="0"/>
              <a:t>- ห้ามเปลี่ยน </a:t>
            </a:r>
            <a:r>
              <a:rPr lang="en-US" sz="5400" b="1" dirty="0"/>
              <a:t>modifier </a:t>
            </a:r>
            <a:r>
              <a:rPr lang="th-TH" sz="5400" b="1" dirty="0"/>
              <a:t>ของไฟล์ </a:t>
            </a:r>
            <a:r>
              <a:rPr lang="en-US" sz="5400" b="1" dirty="0"/>
              <a:t>LAB</a:t>
            </a:r>
          </a:p>
          <a:p>
            <a:r>
              <a:rPr lang="en-US" sz="5400" b="1" dirty="0"/>
              <a:t>- </a:t>
            </a:r>
            <a:r>
              <a:rPr lang="th-TH" sz="5400" b="1" dirty="0"/>
              <a:t>ห้ามเปลี่ยน </a:t>
            </a:r>
            <a:r>
              <a:rPr lang="en-US" sz="5400" b="1" dirty="0"/>
              <a:t>main</a:t>
            </a:r>
          </a:p>
          <a:p>
            <a:r>
              <a:rPr lang="en-US" sz="5400" b="1" dirty="0"/>
              <a:t>- </a:t>
            </a:r>
            <a:r>
              <a:rPr lang="th-TH" sz="5400" b="1" dirty="0"/>
              <a:t>นอนนั้นทำได้ทุกอย่าง เขียนเพิ่มที่ใหนของไฟล์ก็ได้</a:t>
            </a:r>
          </a:p>
          <a:p>
            <a:r>
              <a:rPr lang="en-US" sz="5400" b="1" dirty="0"/>
              <a:t>Global variable , </a:t>
            </a:r>
            <a:r>
              <a:rPr lang="th-TH" sz="5400" b="1" dirty="0"/>
              <a:t>เพิ่ม </a:t>
            </a:r>
            <a:r>
              <a:rPr lang="en-US" sz="5400" b="1" dirty="0"/>
              <a:t>constructor </a:t>
            </a:r>
            <a:r>
              <a:rPr lang="th-TH" sz="5400" b="1" dirty="0"/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45077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79C3-F4ED-20F1-C9EE-3DFA2463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class Constructor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FBBD1-1F91-A5C3-80EB-3027E5564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86" y="2015490"/>
            <a:ext cx="10953939" cy="3778819"/>
          </a:xfrm>
        </p:spPr>
      </p:pic>
    </p:spTree>
    <p:extLst>
      <p:ext uri="{BB962C8B-B14F-4D97-AF65-F5344CB8AC3E}">
        <p14:creationId xmlns:p14="http://schemas.microsoft.com/office/powerpoint/2010/main" val="267710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EEF682-4CFD-4B45-4B52-539E122E8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50" y="1711355"/>
            <a:ext cx="4073634" cy="407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2C834-5C5B-32CD-57EC-E318DACFD238}"/>
              </a:ext>
            </a:extLst>
          </p:cNvPr>
          <p:cNvSpPr txBox="1"/>
          <p:nvPr/>
        </p:nvSpPr>
        <p:spPr>
          <a:xfrm>
            <a:off x="817086" y="5417046"/>
            <a:ext cx="2247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Playing_sec</a:t>
            </a:r>
            <a:endParaRPr lang="th-TH" sz="4400" b="1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968ED4A-8C29-A897-95AF-F8F720FEF96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064817" y="4966283"/>
            <a:ext cx="3574230" cy="835484"/>
          </a:xfrm>
          <a:prstGeom prst="bentConnector3">
            <a:avLst>
              <a:gd name="adj1" fmla="val 9999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443FA09-A503-1330-E580-01591BDC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Class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878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FB572AA-9415-7CFA-F63E-59D79F5A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2" y="1057275"/>
            <a:ext cx="4029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6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0D4A-AF6F-02C5-3091-12862D8C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look good!</a:t>
            </a:r>
            <a:endParaRPr lang="th-TH" dirty="0"/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011098A-E215-2331-6EB0-4EDA92CCB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6659"/>
            <a:ext cx="3416892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166708-11E7-410B-D4F5-AFA05F173908}"/>
              </a:ext>
            </a:extLst>
          </p:cNvPr>
          <p:cNvSpPr txBox="1"/>
          <p:nvPr/>
        </p:nvSpPr>
        <p:spPr>
          <a:xfrm>
            <a:off x="5226342" y="2695915"/>
            <a:ext cx="37582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cs typeface="Angsana New" panose="02020603050405020304" pitchFamily="18" charset="-34"/>
              </a:rPr>
              <a:t>Can handle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Movie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Song</a:t>
            </a:r>
          </a:p>
          <a:p>
            <a:r>
              <a:rPr lang="en-US" sz="4400" dirty="0">
                <a:cs typeface="Angsana New" panose="02020603050405020304" pitchFamily="18" charset="-34"/>
              </a:rPr>
              <a:t>- Episode</a:t>
            </a:r>
          </a:p>
        </p:txBody>
      </p:sp>
    </p:spTree>
    <p:extLst>
      <p:ext uri="{BB962C8B-B14F-4D97-AF65-F5344CB8AC3E}">
        <p14:creationId xmlns:p14="http://schemas.microsoft.com/office/powerpoint/2010/main" val="129012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FDB6-9A93-E70E-6690-F01940C6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class handle every classes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26CC5-9834-C529-0EA5-6504B6309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9"/>
          <a:stretch/>
        </p:blipFill>
        <p:spPr>
          <a:xfrm>
            <a:off x="1363165" y="1803963"/>
            <a:ext cx="9526629" cy="4890439"/>
          </a:xfrm>
        </p:spPr>
      </p:pic>
    </p:spTree>
    <p:extLst>
      <p:ext uri="{BB962C8B-B14F-4D97-AF65-F5344CB8AC3E}">
        <p14:creationId xmlns:p14="http://schemas.microsoft.com/office/powerpoint/2010/main" val="1793065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1777</TotalTime>
  <Words>1788</Words>
  <Application>Microsoft Office PowerPoint</Application>
  <PresentationFormat>Widescreen</PresentationFormat>
  <Paragraphs>298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TH Sarabun New</vt:lpstr>
      <vt:lpstr>arial</vt:lpstr>
      <vt:lpstr>Consolas</vt:lpstr>
      <vt:lpstr>Calibri</vt:lpstr>
      <vt:lpstr>Retrospect</vt:lpstr>
      <vt:lpstr>OOP &amp; data struct  3. Inheritance</vt:lpstr>
      <vt:lpstr>PowerPoint Presentation</vt:lpstr>
      <vt:lpstr>Class Con.</vt:lpstr>
      <vt:lpstr>PowerPoint Presentation</vt:lpstr>
      <vt:lpstr>Media class Constructor</vt:lpstr>
      <vt:lpstr>Media Class</vt:lpstr>
      <vt:lpstr>PowerPoint Presentation</vt:lpstr>
      <vt:lpstr>Everything look good!</vt:lpstr>
      <vt:lpstr>One class handle every classes</vt:lpstr>
      <vt:lpstr>Make it more specific</vt:lpstr>
      <vt:lpstr>Hard code method (create 3 Classes)</vt:lpstr>
      <vt:lpstr>Inheritance method</vt:lpstr>
      <vt:lpstr>PowerPoint Presentation</vt:lpstr>
      <vt:lpstr>PowerPoint Presentation</vt:lpstr>
      <vt:lpstr>C++ Syntax</vt:lpstr>
      <vt:lpstr>PowerPoint Presentation</vt:lpstr>
      <vt:lpstr>PowerPoint Presentation</vt:lpstr>
      <vt:lpstr>PowerPoint Presentation</vt:lpstr>
      <vt:lpstr>Constructor</vt:lpstr>
      <vt:lpstr>Constructor (default constructor)</vt:lpstr>
      <vt:lpstr>Constructor (default constructor)</vt:lpstr>
      <vt:lpstr>Constructor (default constructor)</vt:lpstr>
      <vt:lpstr>Constructor</vt:lpstr>
      <vt:lpstr>Constructor</vt:lpstr>
      <vt:lpstr>Base constructor</vt:lpstr>
      <vt:lpstr>Base constructor syntax</vt:lpstr>
      <vt:lpstr>Base constructor</vt:lpstr>
      <vt:lpstr>Base constructor</vt:lpstr>
      <vt:lpstr>Base constructor another</vt:lpstr>
      <vt:lpstr>PowerPoint Presentation</vt:lpstr>
      <vt:lpstr>Constructor (from encapsulation)</vt:lpstr>
      <vt:lpstr>Alternative Base constructor (work but not recommend)</vt:lpstr>
      <vt:lpstr>Quiz</vt:lpstr>
      <vt:lpstr>Inheritance Modifier</vt:lpstr>
      <vt:lpstr>PowerPoint Presentation</vt:lpstr>
      <vt:lpstr>C++ Syntax (from above slide)</vt:lpstr>
      <vt:lpstr>Common use Inheritance</vt:lpstr>
      <vt:lpstr>Private and Protected inheritance </vt:lpstr>
      <vt:lpstr>Modifier example</vt:lpstr>
      <vt:lpstr>PowerPoint Presentation</vt:lpstr>
      <vt:lpstr>Another example</vt:lpstr>
      <vt:lpstr>Move on from media</vt:lpstr>
      <vt:lpstr>PowerPoint Presentation</vt:lpstr>
      <vt:lpstr>PowerPoint Presentation</vt:lpstr>
      <vt:lpstr>PowerPoint Presentation</vt:lpstr>
      <vt:lpstr>LAB</vt:lpstr>
      <vt:lpstr>ข้อกำหนด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162</cp:revision>
  <dcterms:created xsi:type="dcterms:W3CDTF">2022-12-25T05:12:11Z</dcterms:created>
  <dcterms:modified xsi:type="dcterms:W3CDTF">2023-01-21T08:26:54Z</dcterms:modified>
</cp:coreProperties>
</file>